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8" r:id="rId1"/>
  </p:sldMasterIdLst>
  <p:notesMasterIdLst>
    <p:notesMasterId r:id="rId30"/>
  </p:notesMasterIdLst>
  <p:sldIdLst>
    <p:sldId id="256" r:id="rId2"/>
    <p:sldId id="257" r:id="rId3"/>
    <p:sldId id="258" r:id="rId4"/>
    <p:sldId id="259" r:id="rId5"/>
    <p:sldId id="279" r:id="rId6"/>
    <p:sldId id="260" r:id="rId7"/>
    <p:sldId id="282" r:id="rId8"/>
    <p:sldId id="284" r:id="rId9"/>
    <p:sldId id="285" r:id="rId10"/>
    <p:sldId id="286" r:id="rId11"/>
    <p:sldId id="287" r:id="rId12"/>
    <p:sldId id="261" r:id="rId13"/>
    <p:sldId id="262" r:id="rId14"/>
    <p:sldId id="283" r:id="rId15"/>
    <p:sldId id="263" r:id="rId16"/>
    <p:sldId id="289" r:id="rId17"/>
    <p:sldId id="264" r:id="rId18"/>
    <p:sldId id="278" r:id="rId19"/>
    <p:sldId id="280" r:id="rId20"/>
    <p:sldId id="281" r:id="rId21"/>
    <p:sldId id="267" r:id="rId22"/>
    <p:sldId id="292" r:id="rId23"/>
    <p:sldId id="288" r:id="rId24"/>
    <p:sldId id="291" r:id="rId25"/>
    <p:sldId id="266" r:id="rId26"/>
    <p:sldId id="293" r:id="rId27"/>
    <p:sldId id="294" r:id="rId28"/>
    <p:sldId id="295" r:id="rId29"/>
  </p:sldIdLst>
  <p:sldSz cx="9144000" cy="5143500" type="screen16x9"/>
  <p:notesSz cx="51435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ction par défaut" id="{5684C7CD-CE1B-4758-B2D1-B349227EBF35}">
          <p14:sldIdLst>
            <p14:sldId id="256"/>
            <p14:sldId id="257"/>
            <p14:sldId id="258"/>
            <p14:sldId id="259"/>
            <p14:sldId id="279"/>
            <p14:sldId id="260"/>
            <p14:sldId id="282"/>
            <p14:sldId id="284"/>
            <p14:sldId id="285"/>
            <p14:sldId id="286"/>
            <p14:sldId id="287"/>
            <p14:sldId id="261"/>
            <p14:sldId id="262"/>
            <p14:sldId id="283"/>
            <p14:sldId id="263"/>
            <p14:sldId id="289"/>
            <p14:sldId id="264"/>
            <p14:sldId id="278"/>
            <p14:sldId id="280"/>
            <p14:sldId id="281"/>
            <p14:sldId id="267"/>
            <p14:sldId id="292"/>
            <p14:sldId id="288"/>
            <p14:sldId id="291"/>
            <p14:sldId id="266"/>
            <p14:sldId id="293"/>
            <p14:sldId id="294"/>
            <p14:sldId id="295"/>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tagiaire" initials="S" lastIdx="3" clrIdx="0">
    <p:extLst>
      <p:ext uri="{19B8F6BF-5375-455C-9EA6-DF929625EA0E}">
        <p15:presenceInfo xmlns:p15="http://schemas.microsoft.com/office/powerpoint/2012/main" userId="554ce79a70324032"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860" autoAdjust="0"/>
    <p:restoredTop sz="84868" autoAdjust="0"/>
  </p:normalViewPr>
  <p:slideViewPr>
    <p:cSldViewPr snapToGrid="0" snapToObjects="1">
      <p:cViewPr varScale="1">
        <p:scale>
          <a:sx n="96" d="100"/>
          <a:sy n="96" d="100"/>
        </p:scale>
        <p:origin x="1238" y="62"/>
      </p:cViewPr>
      <p:guideLst/>
    </p:cSldViewPr>
  </p:slideViewPr>
  <p:notesTextViewPr>
    <p:cViewPr>
      <p:scale>
        <a:sx n="133" d="100"/>
        <a:sy n="133"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39783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71450" y="1143000"/>
            <a:ext cx="5486400" cy="3086100"/>
          </a:xfrm>
          <a:prstGeom prst="rect">
            <a:avLst/>
          </a:prstGeom>
          <a:noFill/>
          <a:ln w="12700">
            <a:solidFill>
              <a:prstClr val="black"/>
            </a:solidFill>
          </a:ln>
        </p:spPr>
      </p:sp>
      <p:sp>
        <p:nvSpPr>
          <p:cNvPr id="3" name="Espace réservé des notes 2"/>
          <p:cNvSpPr>
            <a:spLocks noGrp="1"/>
          </p:cNvSpPr>
          <p:nvPr>
            <p:ph type="body" idx="1"/>
          </p:nvPr>
        </p:nvSpPr>
        <p:spPr>
          <a:xfrm>
            <a:off x="514350" y="4400550"/>
            <a:ext cx="4114800" cy="3600450"/>
          </a:xfrm>
          <a:prstGeom prst="rect">
            <a:avLst/>
          </a:prstGeom>
        </p:spPr>
        <p:txBody>
          <a:bodyPr/>
          <a:lstStyle/>
          <a:p>
            <a:r>
              <a:rPr lang="fr-FR" dirty="0">
                <a:effectLst/>
              </a:rPr>
              <a:t>On envoie un </a:t>
            </a:r>
            <a:r>
              <a:rPr lang="fr-FR" dirty="0" err="1">
                <a:effectLst/>
              </a:rPr>
              <a:t>req</a:t>
            </a:r>
            <a:r>
              <a:rPr lang="fr-FR" dirty="0">
                <a:effectLst/>
              </a:rPr>
              <a:t> </a:t>
            </a:r>
            <a:r>
              <a:rPr lang="fr-FR" sz="1200" kern="1200" dirty="0">
                <a:solidFill>
                  <a:schemeClr val="tx1"/>
                </a:solidFill>
                <a:effectLst/>
                <a:latin typeface="+mn-lt"/>
                <a:ea typeface="+mn-ea"/>
                <a:cs typeface="+mn-cs"/>
              </a:rPr>
              <a:t>POST /api/</a:t>
            </a:r>
            <a:r>
              <a:rPr lang="fr-FR" sz="1200" kern="1200" dirty="0" err="1">
                <a:solidFill>
                  <a:schemeClr val="tx1"/>
                </a:solidFill>
                <a:effectLst/>
                <a:latin typeface="+mn-lt"/>
                <a:ea typeface="+mn-ea"/>
                <a:cs typeface="+mn-cs"/>
              </a:rPr>
              <a:t>auth</a:t>
            </a:r>
            <a:r>
              <a:rPr lang="fr-FR" sz="1200" kern="1200" dirty="0">
                <a:solidFill>
                  <a:schemeClr val="tx1"/>
                </a:solidFill>
                <a:effectLst/>
                <a:latin typeface="+mn-lt"/>
                <a:ea typeface="+mn-ea"/>
                <a:cs typeface="+mn-cs"/>
              </a:rPr>
              <a:t>/</a:t>
            </a:r>
            <a:r>
              <a:rPr lang="fr-FR" sz="1200" kern="1200" dirty="0" err="1">
                <a:solidFill>
                  <a:schemeClr val="tx1"/>
                </a:solidFill>
                <a:effectLst/>
                <a:latin typeface="+mn-lt"/>
                <a:ea typeface="+mn-ea"/>
                <a:cs typeface="+mn-cs"/>
              </a:rPr>
              <a:t>register</a:t>
            </a:r>
            <a:r>
              <a:rPr lang="fr-FR" dirty="0">
                <a:effectLst/>
              </a:rPr>
              <a:t> au backend</a:t>
            </a:r>
          </a:p>
          <a:p>
            <a:r>
              <a:rPr lang="fr-FR" dirty="0">
                <a:effectLst/>
              </a:rPr>
              <a:t>.</a:t>
            </a:r>
          </a:p>
          <a:p>
            <a:r>
              <a:rPr lang="fr-FR" dirty="0">
                <a:effectLst/>
              </a:rPr>
              <a:t>Si l’API renvoie </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token</a:t>
            </a:r>
            <a:r>
              <a:rPr lang="fr-FR" sz="1200" kern="1200" dirty="0">
                <a:solidFill>
                  <a:schemeClr val="tx1"/>
                </a:solidFill>
                <a:effectLst/>
                <a:latin typeface="+mn-lt"/>
                <a:ea typeface="+mn-ea"/>
                <a:cs typeface="+mn-cs"/>
              </a:rPr>
              <a:t>, user }</a:t>
            </a:r>
            <a:r>
              <a:rPr lang="fr-FR" dirty="0">
                <a:effectLst/>
              </a:rPr>
              <a:t>, on fait un “auto-login” en stockant le </a:t>
            </a:r>
            <a:r>
              <a:rPr lang="fr-FR" dirty="0" err="1">
                <a:effectLst/>
              </a:rPr>
              <a:t>token</a:t>
            </a:r>
            <a:r>
              <a:rPr lang="fr-FR" dirty="0">
                <a:effectLst/>
              </a:rPr>
              <a:t> (</a:t>
            </a:r>
            <a:r>
              <a:rPr lang="fr-FR" sz="1200" kern="1200" dirty="0" err="1">
                <a:solidFill>
                  <a:schemeClr val="tx1"/>
                </a:solidFill>
                <a:effectLst/>
                <a:latin typeface="+mn-lt"/>
                <a:ea typeface="+mn-ea"/>
                <a:cs typeface="+mn-cs"/>
              </a:rPr>
              <a:t>sessionStorage</a:t>
            </a:r>
            <a:r>
              <a:rPr lang="fr-FR" dirty="0">
                <a:effectLst/>
              </a:rPr>
              <a:t>) et en mettant à jour l’état </a:t>
            </a:r>
            <a:r>
              <a:rPr lang="fr-FR" sz="1200" kern="1200" dirty="0" err="1">
                <a:solidFill>
                  <a:schemeClr val="tx1"/>
                </a:solidFill>
                <a:effectLst/>
                <a:latin typeface="+mn-lt"/>
                <a:ea typeface="+mn-ea"/>
                <a:cs typeface="+mn-cs"/>
              </a:rPr>
              <a:t>this.user</a:t>
            </a:r>
            <a:r>
              <a:rPr lang="fr-FR" dirty="0">
                <a:effectLst/>
              </a:rPr>
              <a:t>.</a:t>
            </a:r>
          </a:p>
          <a:p>
            <a:endParaRPr lang="fr-FR" dirty="0">
              <a:effectLst/>
            </a:endParaRPr>
          </a:p>
          <a:p>
            <a:r>
              <a:rPr lang="fr-FR" dirty="0">
                <a:effectLst/>
              </a:rPr>
              <a:t>On renvoie </a:t>
            </a:r>
            <a:r>
              <a:rPr lang="fr-FR" sz="1200" kern="1200" dirty="0" err="1">
                <a:solidFill>
                  <a:schemeClr val="tx1"/>
                </a:solidFill>
                <a:effectLst/>
                <a:latin typeface="+mn-lt"/>
                <a:ea typeface="+mn-ea"/>
                <a:cs typeface="+mn-cs"/>
              </a:rPr>
              <a:t>success</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true</a:t>
            </a:r>
            <a:r>
              <a:rPr lang="fr-FR" dirty="0">
                <a:effectLst/>
              </a:rPr>
              <a:t> pour que le composant redirige.</a:t>
            </a:r>
          </a:p>
          <a:p>
            <a:br>
              <a:rPr lang="fr-FR" dirty="0">
                <a:effectLst/>
              </a:rPr>
            </a:br>
            <a:endParaRPr lang="fr-FR" dirty="0"/>
          </a:p>
        </p:txBody>
      </p:sp>
    </p:spTree>
    <p:extLst>
      <p:ext uri="{BB962C8B-B14F-4D97-AF65-F5344CB8AC3E}">
        <p14:creationId xmlns:p14="http://schemas.microsoft.com/office/powerpoint/2010/main" val="7999003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71450" y="1143000"/>
            <a:ext cx="5486400" cy="3086100"/>
          </a:xfrm>
          <a:prstGeom prst="rect">
            <a:avLst/>
          </a:prstGeom>
          <a:noFill/>
          <a:ln w="12700">
            <a:solidFill>
              <a:prstClr val="black"/>
            </a:solidFill>
          </a:ln>
        </p:spPr>
      </p:sp>
      <p:sp>
        <p:nvSpPr>
          <p:cNvPr id="3" name="Espace réservé des notes 2"/>
          <p:cNvSpPr>
            <a:spLocks noGrp="1"/>
          </p:cNvSpPr>
          <p:nvPr>
            <p:ph type="body" idx="1"/>
          </p:nvPr>
        </p:nvSpPr>
        <p:spPr>
          <a:xfrm>
            <a:off x="514350" y="4400550"/>
            <a:ext cx="4114800" cy="3600450"/>
          </a:xfrm>
          <a:prstGeom prst="rect">
            <a:avLst/>
          </a:prstGeom>
        </p:spPr>
        <p:txBody>
          <a:bodyPr/>
          <a:lstStyle/>
          <a:p>
            <a:r>
              <a:rPr lang="fr-FR" sz="1200" b="0" i="0" kern="1200" dirty="0">
                <a:solidFill>
                  <a:schemeClr val="tx1"/>
                </a:solidFill>
                <a:effectLst/>
                <a:latin typeface="+mn-lt"/>
                <a:ea typeface="+mn-ea"/>
                <a:cs typeface="+mn-cs"/>
              </a:rPr>
              <a:t>Vérifie si l’email existe déjà (</a:t>
            </a:r>
            <a:r>
              <a:rPr lang="fr-FR" sz="1200" b="0" i="0" kern="1200" dirty="0" err="1">
                <a:solidFill>
                  <a:schemeClr val="tx1"/>
                </a:solidFill>
                <a:effectLst/>
                <a:latin typeface="+mn-lt"/>
                <a:ea typeface="+mn-ea"/>
                <a:cs typeface="+mn-cs"/>
              </a:rPr>
              <a:t>User.findOne</a:t>
            </a:r>
            <a:r>
              <a:rPr lang="fr-FR" sz="1200" b="0" i="0" kern="1200" dirty="0">
                <a:solidFill>
                  <a:schemeClr val="tx1"/>
                </a:solidFill>
                <a:effectLst/>
                <a:latin typeface="+mn-lt"/>
                <a:ea typeface="+mn-ea"/>
                <a:cs typeface="+mn-cs"/>
              </a:rPr>
              <a:t>).</a:t>
            </a:r>
          </a:p>
          <a:p>
            <a:endParaRPr lang="fr-FR" sz="1200" b="0" i="0" kern="1200" dirty="0">
              <a:solidFill>
                <a:schemeClr val="tx1"/>
              </a:solidFill>
              <a:effectLst/>
              <a:latin typeface="+mn-lt"/>
              <a:ea typeface="+mn-ea"/>
              <a:cs typeface="+mn-cs"/>
            </a:endParaRPr>
          </a:p>
          <a:p>
            <a:r>
              <a:rPr lang="fr-FR" sz="1200" b="0" i="0" kern="1200" dirty="0">
                <a:solidFill>
                  <a:schemeClr val="tx1"/>
                </a:solidFill>
                <a:effectLst/>
                <a:latin typeface="+mn-lt"/>
                <a:ea typeface="+mn-ea"/>
                <a:cs typeface="+mn-cs"/>
              </a:rPr>
              <a:t>Si non, crée un User. Le mot de passe est </a:t>
            </a:r>
            <a:r>
              <a:rPr lang="fr-FR" sz="1200" b="0" i="0" kern="1200" dirty="0" err="1">
                <a:solidFill>
                  <a:schemeClr val="tx1"/>
                </a:solidFill>
                <a:effectLst/>
                <a:latin typeface="+mn-lt"/>
                <a:ea typeface="+mn-ea"/>
                <a:cs typeface="+mn-cs"/>
              </a:rPr>
              <a:t>hashé</a:t>
            </a:r>
            <a:r>
              <a:rPr lang="fr-FR" sz="1200" b="0" i="0" kern="1200" dirty="0">
                <a:solidFill>
                  <a:schemeClr val="tx1"/>
                </a:solidFill>
                <a:effectLst/>
                <a:latin typeface="+mn-lt"/>
                <a:ea typeface="+mn-ea"/>
                <a:cs typeface="+mn-cs"/>
              </a:rPr>
              <a:t> automatiquement par le </a:t>
            </a:r>
            <a:r>
              <a:rPr lang="fr-FR" sz="1200" b="0" i="0" kern="1200" dirty="0" err="1">
                <a:solidFill>
                  <a:schemeClr val="tx1"/>
                </a:solidFill>
                <a:effectLst/>
                <a:latin typeface="+mn-lt"/>
                <a:ea typeface="+mn-ea"/>
                <a:cs typeface="+mn-cs"/>
              </a:rPr>
              <a:t>hook</a:t>
            </a:r>
            <a:r>
              <a:rPr lang="fr-FR" sz="1200" b="0" i="0" kern="1200" dirty="0">
                <a:solidFill>
                  <a:schemeClr val="tx1"/>
                </a:solidFill>
                <a:effectLst/>
                <a:latin typeface="+mn-lt"/>
                <a:ea typeface="+mn-ea"/>
                <a:cs typeface="+mn-cs"/>
              </a:rPr>
              <a:t> </a:t>
            </a:r>
            <a:r>
              <a:rPr lang="fr-FR" sz="1200" b="0" i="0" kern="1200" dirty="0" err="1">
                <a:solidFill>
                  <a:schemeClr val="tx1"/>
                </a:solidFill>
                <a:effectLst/>
                <a:latin typeface="+mn-lt"/>
                <a:ea typeface="+mn-ea"/>
                <a:cs typeface="+mn-cs"/>
              </a:rPr>
              <a:t>Mongoose</a:t>
            </a:r>
            <a:r>
              <a:rPr lang="fr-FR" sz="1200" b="0" i="0" kern="1200" dirty="0">
                <a:solidFill>
                  <a:schemeClr val="tx1"/>
                </a:solidFill>
                <a:effectLst/>
                <a:latin typeface="+mn-lt"/>
                <a:ea typeface="+mn-ea"/>
                <a:cs typeface="+mn-cs"/>
              </a:rPr>
              <a:t> </a:t>
            </a:r>
            <a:r>
              <a:rPr lang="fr-FR" sz="1200" b="0" i="0" kern="1200" dirty="0" err="1">
                <a:solidFill>
                  <a:schemeClr val="tx1"/>
                </a:solidFill>
                <a:effectLst/>
                <a:latin typeface="+mn-lt"/>
                <a:ea typeface="+mn-ea"/>
                <a:cs typeface="+mn-cs"/>
              </a:rPr>
              <a:t>pre</a:t>
            </a:r>
            <a:r>
              <a:rPr lang="fr-FR" sz="1200" b="0" i="0" kern="1200" dirty="0">
                <a:solidFill>
                  <a:schemeClr val="tx1"/>
                </a:solidFill>
                <a:effectLst/>
                <a:latin typeface="+mn-lt"/>
                <a:ea typeface="+mn-ea"/>
                <a:cs typeface="+mn-cs"/>
              </a:rPr>
              <a:t>('</a:t>
            </a:r>
            <a:r>
              <a:rPr lang="fr-FR" sz="1200" b="0" i="0" kern="1200" dirty="0" err="1">
                <a:solidFill>
                  <a:schemeClr val="tx1"/>
                </a:solidFill>
                <a:effectLst/>
                <a:latin typeface="+mn-lt"/>
                <a:ea typeface="+mn-ea"/>
                <a:cs typeface="+mn-cs"/>
              </a:rPr>
              <a:t>save</a:t>
            </a:r>
            <a:r>
              <a:rPr lang="fr-FR" sz="1200" b="0" i="0" kern="1200" dirty="0">
                <a:solidFill>
                  <a:schemeClr val="tx1"/>
                </a:solidFill>
                <a:effectLst/>
                <a:latin typeface="+mn-lt"/>
                <a:ea typeface="+mn-ea"/>
                <a:cs typeface="+mn-cs"/>
              </a:rPr>
              <a:t>’).</a:t>
            </a:r>
          </a:p>
          <a:p>
            <a:endParaRPr lang="fr-FR" sz="1200" b="0" i="0" kern="1200" dirty="0">
              <a:solidFill>
                <a:schemeClr val="tx1"/>
              </a:solidFill>
              <a:effectLst/>
              <a:latin typeface="+mn-lt"/>
              <a:ea typeface="+mn-ea"/>
              <a:cs typeface="+mn-cs"/>
            </a:endParaRPr>
          </a:p>
          <a:p>
            <a:r>
              <a:rPr lang="fr-FR" sz="1200" b="0" i="0" kern="1200" dirty="0">
                <a:solidFill>
                  <a:schemeClr val="tx1"/>
                </a:solidFill>
                <a:effectLst/>
                <a:latin typeface="+mn-lt"/>
                <a:ea typeface="+mn-ea"/>
                <a:cs typeface="+mn-cs"/>
              </a:rPr>
              <a:t>Génère un JWT (24h) et renvoie { </a:t>
            </a:r>
            <a:r>
              <a:rPr lang="fr-FR" sz="1200" b="0" i="0" kern="1200" dirty="0" err="1">
                <a:solidFill>
                  <a:schemeClr val="tx1"/>
                </a:solidFill>
                <a:effectLst/>
                <a:latin typeface="+mn-lt"/>
                <a:ea typeface="+mn-ea"/>
                <a:cs typeface="+mn-cs"/>
              </a:rPr>
              <a:t>token</a:t>
            </a:r>
            <a:r>
              <a:rPr lang="fr-FR" sz="1200" b="0" i="0" kern="1200" dirty="0">
                <a:solidFill>
                  <a:schemeClr val="tx1"/>
                </a:solidFill>
                <a:effectLst/>
                <a:latin typeface="+mn-lt"/>
                <a:ea typeface="+mn-ea"/>
                <a:cs typeface="+mn-cs"/>
              </a:rPr>
              <a:t>, user }.</a:t>
            </a:r>
          </a:p>
          <a:p>
            <a:r>
              <a:rPr lang="fr-FR" sz="1200" b="0" i="0" kern="1200" dirty="0" err="1">
                <a:solidFill>
                  <a:schemeClr val="tx1"/>
                </a:solidFill>
                <a:effectLst/>
                <a:latin typeface="+mn-lt"/>
                <a:ea typeface="+mn-ea"/>
                <a:cs typeface="+mn-cs"/>
              </a:rPr>
              <a:t>Token</a:t>
            </a:r>
            <a:r>
              <a:rPr lang="fr-FR" sz="1200" b="0" i="0" kern="1200" dirty="0">
                <a:solidFill>
                  <a:schemeClr val="tx1"/>
                </a:solidFill>
                <a:effectLst/>
                <a:latin typeface="+mn-lt"/>
                <a:ea typeface="+mn-ea"/>
                <a:cs typeface="+mn-cs"/>
              </a:rPr>
              <a:t> qui prouve l’identité du user auprès du serveur</a:t>
            </a:r>
          </a:p>
          <a:p>
            <a:r>
              <a:rPr lang="fr-FR" sz="1200" b="0" i="0" kern="1200" dirty="0">
                <a:solidFill>
                  <a:schemeClr val="tx1"/>
                </a:solidFill>
                <a:effectLst/>
                <a:latin typeface="+mn-lt"/>
                <a:ea typeface="+mn-ea"/>
                <a:cs typeface="+mn-cs"/>
              </a:rPr>
              <a:t>Et user qui permet au client de savoir qu’il est </a:t>
            </a:r>
            <a:r>
              <a:rPr lang="fr-FR" sz="1200" b="0" i="0" kern="1200" dirty="0" err="1">
                <a:solidFill>
                  <a:schemeClr val="tx1"/>
                </a:solidFill>
                <a:effectLst/>
                <a:latin typeface="+mn-lt"/>
                <a:ea typeface="+mn-ea"/>
                <a:cs typeface="+mn-cs"/>
              </a:rPr>
              <a:t>co</a:t>
            </a:r>
            <a:r>
              <a:rPr lang="fr-FR" sz="1200" b="0" i="0" kern="1200" dirty="0">
                <a:solidFill>
                  <a:schemeClr val="tx1"/>
                </a:solidFill>
                <a:effectLst/>
                <a:latin typeface="+mn-lt"/>
                <a:ea typeface="+mn-ea"/>
                <a:cs typeface="+mn-cs"/>
              </a:rPr>
              <a:t> </a:t>
            </a:r>
          </a:p>
          <a:p>
            <a:endParaRPr lang="fr-FR" dirty="0"/>
          </a:p>
        </p:txBody>
      </p:sp>
    </p:spTree>
    <p:extLst>
      <p:ext uri="{BB962C8B-B14F-4D97-AF65-F5344CB8AC3E}">
        <p14:creationId xmlns:p14="http://schemas.microsoft.com/office/powerpoint/2010/main" val="2563984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Le flux de données est structuré de manière à séparer les responsabilités entre le frontend et le backend :</a:t>
            </a:r>
          </a:p>
          <a:p>
            <a:r>
              <a:rPr lang="fr-FR" b="1" dirty="0"/>
              <a:t>Services Front (services/*.</a:t>
            </a:r>
            <a:r>
              <a:rPr lang="fr-FR" b="1" dirty="0" err="1"/>
              <a:t>js</a:t>
            </a:r>
            <a:r>
              <a:rPr lang="fr-FR" b="1" dirty="0"/>
              <a:t>)</a:t>
            </a:r>
            <a:r>
              <a:rPr lang="fr-FR" dirty="0"/>
              <a:t> : Côté Vue 3, ces fichiers sont responsables de l'orchestration des requêtes HTTP vers le backend. Ils agissent comme une couche d'abstraction pour l'API.</a:t>
            </a:r>
          </a:p>
          <a:p>
            <a:endParaRPr lang="fr-FR" dirty="0"/>
          </a:p>
          <a:p>
            <a:r>
              <a:rPr lang="fr-FR" b="1" dirty="0"/>
              <a:t>Services Back </a:t>
            </a:r>
            <a:r>
              <a:rPr lang="fr-FR" dirty="0"/>
              <a:t>gestion du cache Node et des appels aux APIs externes </a:t>
            </a:r>
          </a:p>
          <a:p>
            <a:endParaRPr lang="fr-FR" dirty="0"/>
          </a:p>
          <a:p>
            <a:r>
              <a:rPr lang="fr-FR" b="1" dirty="0"/>
              <a:t>Routes Backend (routes/*.</a:t>
            </a:r>
            <a:r>
              <a:rPr lang="fr-FR" b="1" dirty="0" err="1"/>
              <a:t>js</a:t>
            </a:r>
            <a:r>
              <a:rPr lang="fr-FR" b="1" dirty="0"/>
              <a:t>)</a:t>
            </a:r>
            <a:r>
              <a:rPr lang="fr-FR" dirty="0"/>
              <a:t> : Côté Node/Express, chaque service (authentification, Gmail, événements, échange, </a:t>
            </a:r>
            <a:r>
              <a:rPr lang="fr-FR" dirty="0" err="1"/>
              <a:t>finnhub</a:t>
            </a:r>
            <a:r>
              <a:rPr lang="fr-FR" dirty="0"/>
              <a:t>, musique) dispose de son propre fichier de routes. Ces routes sont le point d'entrée pour le traitement des données et l'accès aux APIs externes. Le serveur Express configure l'utilisation de ces routes sous le préfixe </a:t>
            </a: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71450" y="1143000"/>
            <a:ext cx="5486400" cy="3086100"/>
          </a:xfrm>
          <a:prstGeom prst="rect">
            <a:avLst/>
          </a:prstGeom>
          <a:noFill/>
          <a:ln w="12700">
            <a:solidFill>
              <a:prstClr val="black"/>
            </a:solidFill>
          </a:ln>
        </p:spPr>
      </p:sp>
      <p:sp>
        <p:nvSpPr>
          <p:cNvPr id="3" name="Espace réservé des notes 2"/>
          <p:cNvSpPr>
            <a:spLocks noGrp="1"/>
          </p:cNvSpPr>
          <p:nvPr>
            <p:ph type="body" idx="1"/>
          </p:nvPr>
        </p:nvSpPr>
        <p:spPr>
          <a:xfrm>
            <a:off x="514350" y="4400550"/>
            <a:ext cx="4114800" cy="3600450"/>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i="0" kern="1200" dirty="0">
                <a:solidFill>
                  <a:schemeClr val="tx1"/>
                </a:solidFill>
                <a:effectLst/>
                <a:latin typeface="+mn-lt"/>
                <a:ea typeface="+mn-ea"/>
                <a:cs typeface="+mn-cs"/>
              </a:rPr>
              <a:t>“Tout ce qui est sous /</a:t>
            </a:r>
            <a:r>
              <a:rPr lang="fr-FR" sz="1200" b="0" i="0" kern="1200" dirty="0" err="1">
                <a:solidFill>
                  <a:schemeClr val="tx1"/>
                </a:solidFill>
                <a:effectLst/>
                <a:latin typeface="+mn-lt"/>
                <a:ea typeface="+mn-ea"/>
                <a:cs typeface="+mn-cs"/>
              </a:rPr>
              <a:t>dashboard</a:t>
            </a:r>
            <a:r>
              <a:rPr lang="fr-FR" sz="1200" b="0" i="0" kern="1200" dirty="0">
                <a:solidFill>
                  <a:schemeClr val="tx1"/>
                </a:solidFill>
                <a:effectLst/>
                <a:latin typeface="+mn-lt"/>
                <a:ea typeface="+mn-ea"/>
                <a:cs typeface="+mn-cs"/>
              </a:rPr>
              <a:t> est privé: le routeur vérifie le JWT avant d’entrer. Sans </a:t>
            </a:r>
            <a:r>
              <a:rPr lang="fr-FR" sz="1200" b="0" i="0" kern="1200" dirty="0" err="1">
                <a:solidFill>
                  <a:schemeClr val="tx1"/>
                </a:solidFill>
                <a:effectLst/>
                <a:latin typeface="+mn-lt"/>
                <a:ea typeface="+mn-ea"/>
                <a:cs typeface="+mn-cs"/>
              </a:rPr>
              <a:t>token</a:t>
            </a:r>
            <a:r>
              <a:rPr lang="fr-FR" sz="1200" b="0" i="0" kern="1200" dirty="0">
                <a:solidFill>
                  <a:schemeClr val="tx1"/>
                </a:solidFill>
                <a:effectLst/>
                <a:latin typeface="+mn-lt"/>
                <a:ea typeface="+mn-ea"/>
                <a:cs typeface="+mn-cs"/>
              </a:rPr>
              <a:t>, on est redirigé vers /login avec retour automatique après connexion.”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b="0" i="0" kern="1200" dirty="0">
              <a:solidFill>
                <a:schemeClr val="tx1"/>
              </a:solidFill>
              <a:effectLst/>
              <a:latin typeface="+mn-lt"/>
              <a:ea typeface="+mn-ea"/>
              <a:cs typeface="+mn-cs"/>
            </a:endParaRPr>
          </a:p>
          <a:p>
            <a:r>
              <a:rPr lang="fr-FR" dirty="0"/>
              <a:t>Ici, on a un </a:t>
            </a:r>
            <a:r>
              <a:rPr lang="fr-FR" b="1" dirty="0"/>
              <a:t>garde global </a:t>
            </a:r>
            <a:r>
              <a:rPr lang="fr-FR" b="1" dirty="0" err="1"/>
              <a:t>beforeEach</a:t>
            </a:r>
            <a:r>
              <a:rPr lang="fr-FR" dirty="0"/>
              <a:t> qui s’exécute avant chaque changement de route</a:t>
            </a:r>
            <a:endParaRPr lang="fr-FR"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Le </a:t>
            </a:r>
            <a:r>
              <a:rPr lang="fr-FR" dirty="0" err="1"/>
              <a:t>guard</a:t>
            </a:r>
            <a:r>
              <a:rPr lang="fr-FR" dirty="0"/>
              <a:t> </a:t>
            </a:r>
            <a:r>
              <a:rPr lang="fr-FR" dirty="0" err="1"/>
              <a:t>beforeEach</a:t>
            </a:r>
            <a:r>
              <a:rPr lang="fr-FR" dirty="0"/>
              <a:t> vérifie si une des routes matchées a </a:t>
            </a:r>
            <a:r>
              <a:rPr lang="fr-FR" dirty="0" err="1"/>
              <a:t>meta.requiresAuth</a:t>
            </a:r>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b="0" i="0" kern="1200" dirty="0">
              <a:solidFill>
                <a:schemeClr val="tx1"/>
              </a:solidFill>
              <a:effectLst/>
              <a:latin typeface="+mn-lt"/>
              <a:ea typeface="+mn-ea"/>
              <a:cs typeface="+mn-cs"/>
            </a:endParaRPr>
          </a:p>
          <a:p>
            <a:r>
              <a:rPr lang="fr-FR" dirty="0"/>
              <a:t>.</a:t>
            </a:r>
            <a:r>
              <a:rPr lang="fr-FR" sz="1200" b="0" i="0" kern="1200" dirty="0">
                <a:solidFill>
                  <a:schemeClr val="tx1"/>
                </a:solidFill>
                <a:effectLst/>
                <a:latin typeface="+mn-lt"/>
                <a:ea typeface="+mn-ea"/>
                <a:cs typeface="+mn-cs"/>
              </a:rPr>
              <a:t>: elle initialise le store d’</a:t>
            </a:r>
            <a:r>
              <a:rPr lang="fr-FR" sz="1200" b="0" i="0" kern="1200" dirty="0" err="1">
                <a:solidFill>
                  <a:schemeClr val="tx1"/>
                </a:solidFill>
                <a:effectLst/>
                <a:latin typeface="+mn-lt"/>
                <a:ea typeface="+mn-ea"/>
                <a:cs typeface="+mn-cs"/>
              </a:rPr>
              <a:t>auth</a:t>
            </a:r>
            <a:r>
              <a:rPr lang="fr-FR" sz="1200" b="0" i="0" kern="1200" dirty="0">
                <a:solidFill>
                  <a:schemeClr val="tx1"/>
                </a:solidFill>
                <a:effectLst/>
                <a:latin typeface="+mn-lt"/>
                <a:ea typeface="+mn-ea"/>
                <a:cs typeface="+mn-cs"/>
              </a:rPr>
              <a:t>, </a:t>
            </a:r>
            <a:r>
              <a:rPr lang="fr-FR" dirty="0"/>
              <a:t>On regarde si la route demandée nécessite une authentification avec </a:t>
            </a:r>
            <a:r>
              <a:rPr lang="fr-FR" sz="1200" b="0" i="0" kern="1200" dirty="0" err="1">
                <a:solidFill>
                  <a:schemeClr val="tx1"/>
                </a:solidFill>
                <a:effectLst/>
                <a:latin typeface="+mn-lt"/>
                <a:ea typeface="+mn-ea"/>
                <a:cs typeface="+mn-cs"/>
              </a:rPr>
              <a:t>meta.requiresAuth</a:t>
            </a:r>
            <a:r>
              <a:rPr lang="fr-FR" sz="1200" b="0" i="0" kern="1200" dirty="0">
                <a:solidFill>
                  <a:schemeClr val="tx1"/>
                </a:solidFill>
                <a:effectLst/>
                <a:latin typeface="+mn-lt"/>
                <a:ea typeface="+mn-ea"/>
                <a:cs typeface="+mn-cs"/>
              </a:rPr>
              <a:t>, redirige vers /</a:t>
            </a:r>
            <a:r>
              <a:rPr lang="fr-FR" sz="1200" b="0" i="0" kern="1200" dirty="0" err="1">
                <a:solidFill>
                  <a:schemeClr val="tx1"/>
                </a:solidFill>
                <a:effectLst/>
                <a:latin typeface="+mn-lt"/>
                <a:ea typeface="+mn-ea"/>
                <a:cs typeface="+mn-cs"/>
              </a:rPr>
              <a:t>login?redirect</a:t>
            </a:r>
            <a:r>
              <a:rPr lang="fr-FR" sz="1200" b="0" i="0" kern="1200" dirty="0">
                <a:solidFill>
                  <a:schemeClr val="tx1"/>
                </a:solidFill>
                <a:effectLst/>
                <a:latin typeface="+mn-lt"/>
                <a:ea typeface="+mn-ea"/>
                <a:cs typeface="+mn-cs"/>
              </a:rPr>
              <a:t>=… si l’utilisateur n’est pas connecté, et bloque l’accès si les rôles requis (</a:t>
            </a:r>
            <a:r>
              <a:rPr lang="fr-FR" sz="1200" b="0" i="0" kern="1200" dirty="0" err="1">
                <a:solidFill>
                  <a:schemeClr val="tx1"/>
                </a:solidFill>
                <a:effectLst/>
                <a:latin typeface="+mn-lt"/>
                <a:ea typeface="+mn-ea"/>
                <a:cs typeface="+mn-cs"/>
              </a:rPr>
              <a:t>meta.roles</a:t>
            </a:r>
            <a:r>
              <a:rPr lang="fr-FR" sz="1200" b="0" i="0" kern="1200" dirty="0">
                <a:solidFill>
                  <a:schemeClr val="tx1"/>
                </a:solidFill>
                <a:effectLst/>
                <a:latin typeface="+mn-lt"/>
                <a:ea typeface="+mn-ea"/>
                <a:cs typeface="+mn-cs"/>
              </a:rPr>
              <a:t>) ne sont pas présents.</a:t>
            </a:r>
          </a:p>
          <a:p>
            <a:endParaRPr lang="fr-FR" dirty="0"/>
          </a:p>
        </p:txBody>
      </p:sp>
    </p:spTree>
    <p:extLst>
      <p:ext uri="{BB962C8B-B14F-4D97-AF65-F5344CB8AC3E}">
        <p14:creationId xmlns:p14="http://schemas.microsoft.com/office/powerpoint/2010/main" val="35572590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b="1" dirty="0" err="1">
                <a:effectLst/>
              </a:rPr>
              <a:t>Layout</a:t>
            </a:r>
            <a:r>
              <a:rPr lang="fr-FR" b="1" dirty="0">
                <a:effectLst/>
              </a:rPr>
              <a:t> / Sidebar</a:t>
            </a:r>
          </a:p>
          <a:p>
            <a:r>
              <a:rPr lang="fr-FR" dirty="0">
                <a:effectLst/>
              </a:rPr>
              <a:t>Création d’un </a:t>
            </a:r>
            <a:r>
              <a:rPr lang="fr-FR" dirty="0" err="1">
                <a:effectLst/>
              </a:rPr>
              <a:t>layout</a:t>
            </a:r>
            <a:r>
              <a:rPr lang="fr-FR" dirty="0">
                <a:effectLst/>
              </a:rPr>
              <a:t> pour le </a:t>
            </a:r>
            <a:r>
              <a:rPr lang="fr-FR" dirty="0" err="1">
                <a:effectLst/>
              </a:rPr>
              <a:t>dashboard</a:t>
            </a:r>
            <a:r>
              <a:rPr lang="fr-FR" dirty="0">
                <a:effectLst/>
              </a:rPr>
              <a:t> avec la sidebar d’intégrer</a:t>
            </a:r>
            <a:br>
              <a:rPr lang="fr-FR" dirty="0">
                <a:effectLst/>
              </a:rPr>
            </a:br>
            <a:r>
              <a:rPr lang="fr-FR" b="1" dirty="0">
                <a:effectLst/>
              </a:rPr>
              <a:t>API </a:t>
            </a:r>
            <a:r>
              <a:rPr lang="fr-FR" b="1" dirty="0" err="1">
                <a:effectLst/>
              </a:rPr>
              <a:t>Metric</a:t>
            </a:r>
            <a:endParaRPr lang="fr-FR" b="1" dirty="0">
              <a:effectLst/>
            </a:endParaRPr>
          </a:p>
          <a:p>
            <a:r>
              <a:rPr lang="fr-FR" dirty="0">
                <a:effectLst/>
              </a:rPr>
              <a:t>Statistique simple pour savoir si l’api fonctionne rapidement</a:t>
            </a:r>
          </a:p>
          <a:p>
            <a:r>
              <a:rPr lang="fr-FR" b="1" dirty="0">
                <a:effectLst/>
              </a:rPr>
              <a:t>Widgets modulaires</a:t>
            </a:r>
          </a:p>
          <a:p>
            <a:r>
              <a:rPr lang="fr-FR" dirty="0">
                <a:effectLst/>
              </a:rPr>
              <a:t>Chaque widget possède la </a:t>
            </a:r>
            <a:r>
              <a:rPr lang="fr-FR" dirty="0" err="1">
                <a:effectLst/>
              </a:rPr>
              <a:t>fonctionnabilité</a:t>
            </a:r>
            <a:r>
              <a:rPr lang="fr-FR" dirty="0">
                <a:effectLst/>
              </a:rPr>
              <a:t> de glisser </a:t>
            </a:r>
            <a:r>
              <a:rPr lang="fr-FR" dirty="0" err="1">
                <a:effectLst/>
              </a:rPr>
              <a:t>deposé</a:t>
            </a:r>
            <a:r>
              <a:rPr lang="fr-FR" dirty="0">
                <a:effectLst/>
              </a:rPr>
              <a:t>, L’utilisateur compose son tableau de bord comme il veut, sans complexité technique.</a:t>
            </a:r>
          </a:p>
          <a:p>
            <a:r>
              <a:rPr lang="fr-FR" b="1" dirty="0" err="1">
                <a:effectLst/>
              </a:rPr>
              <a:t>Color</a:t>
            </a:r>
            <a:r>
              <a:rPr lang="fr-FR" b="1" dirty="0">
                <a:effectLst/>
              </a:rPr>
              <a:t> </a:t>
            </a:r>
            <a:r>
              <a:rPr lang="fr-FR" b="1" dirty="0" err="1">
                <a:effectLst/>
              </a:rPr>
              <a:t>picker</a:t>
            </a:r>
            <a:endParaRPr lang="fr-FR" b="1" dirty="0">
              <a:effectLst/>
            </a:endParaRPr>
          </a:p>
          <a:p>
            <a:r>
              <a:rPr lang="fr-FR" dirty="0">
                <a:effectLst/>
              </a:rPr>
              <a:t>Un sélecteur de couleurs permet de personnaliser instantanément l’accent et l’ambiance du </a:t>
            </a:r>
            <a:r>
              <a:rPr lang="fr-FR" dirty="0" err="1">
                <a:effectLst/>
              </a:rPr>
              <a:t>dashboard</a:t>
            </a:r>
            <a:r>
              <a:rPr lang="fr-FR" dirty="0">
                <a:effectLst/>
              </a:rPr>
              <a:t>. L’idée: rendre l’outil “à soi” en deux clics, sans toucher au code.</a:t>
            </a:r>
          </a:p>
          <a:p>
            <a:r>
              <a:rPr lang="fr-FR" b="1" dirty="0" err="1">
                <a:effectLst/>
              </a:rPr>
              <a:t>Dark</a:t>
            </a:r>
            <a:r>
              <a:rPr lang="fr-FR" b="1" dirty="0">
                <a:effectLst/>
              </a:rPr>
              <a:t> and light mode</a:t>
            </a:r>
          </a:p>
          <a:p>
            <a:r>
              <a:rPr lang="fr-FR" dirty="0">
                <a:effectLst/>
              </a:rPr>
              <a:t>Le mode sombre et le mode clair s’activent en un geste, en respectant les préférences système. C’est plus confortable pour les yeux et plus inclusif pour tous les contextes de travail.</a:t>
            </a: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b="1" dirty="0">
                <a:effectLst/>
              </a:rPr>
              <a:t>SERVER/MIDDLEWARES</a:t>
            </a:r>
          </a:p>
          <a:p>
            <a:r>
              <a:rPr lang="fr-FR" dirty="0">
                <a:effectLst/>
              </a:rPr>
              <a:t>Démarre l’API, connecte MongoDB, active JSON + CORS, monte </a:t>
            </a:r>
            <a:r>
              <a:rPr lang="fr-FR" sz="1200" kern="1200" dirty="0" err="1">
                <a:solidFill>
                  <a:schemeClr val="tx1"/>
                </a:solidFill>
                <a:effectLst/>
                <a:latin typeface="+mn-lt"/>
                <a:ea typeface="+mn-ea"/>
                <a:cs typeface="+mn-cs"/>
              </a:rPr>
              <a:t>auth</a:t>
            </a:r>
            <a:r>
              <a:rPr lang="fr-FR" dirty="0">
                <a:effectLst/>
              </a:rPr>
              <a:t>, </a:t>
            </a:r>
            <a:r>
              <a:rPr lang="fr-FR" sz="1200" kern="1200" dirty="0" err="1">
                <a:solidFill>
                  <a:schemeClr val="tx1"/>
                </a:solidFill>
                <a:effectLst/>
                <a:latin typeface="+mn-lt"/>
                <a:ea typeface="+mn-ea"/>
                <a:cs typeface="+mn-cs"/>
              </a:rPr>
              <a:t>gmail</a:t>
            </a:r>
            <a:r>
              <a:rPr lang="fr-FR" dirty="0">
                <a:effectLst/>
              </a:rPr>
              <a:t>, </a:t>
            </a:r>
            <a:r>
              <a:rPr lang="fr-FR" sz="1200" kern="1200" dirty="0" err="1">
                <a:solidFill>
                  <a:schemeClr val="tx1"/>
                </a:solidFill>
                <a:effectLst/>
                <a:latin typeface="+mn-lt"/>
                <a:ea typeface="+mn-ea"/>
                <a:cs typeface="+mn-cs"/>
              </a:rPr>
              <a:t>events</a:t>
            </a:r>
            <a:r>
              <a:rPr lang="fr-FR" dirty="0">
                <a:effectLst/>
              </a:rPr>
              <a:t>.</a:t>
            </a:r>
          </a:p>
          <a:p>
            <a:r>
              <a:rPr lang="fr-FR" b="1" dirty="0" err="1">
                <a:effectLst/>
              </a:rPr>
              <a:t>models</a:t>
            </a:r>
            <a:r>
              <a:rPr lang="fr-FR" b="1" dirty="0">
                <a:effectLst/>
              </a:rPr>
              <a:t>/User.js, </a:t>
            </a:r>
            <a:r>
              <a:rPr lang="fr-FR" b="1" dirty="0" err="1">
                <a:effectLst/>
              </a:rPr>
              <a:t>models</a:t>
            </a:r>
            <a:r>
              <a:rPr lang="fr-FR" b="1" dirty="0">
                <a:effectLst/>
              </a:rPr>
              <a:t>/Event.js</a:t>
            </a:r>
          </a:p>
          <a:p>
            <a:r>
              <a:rPr lang="fr-FR" dirty="0">
                <a:effectLst/>
              </a:rPr>
              <a:t>User: email unique + hash </a:t>
            </a:r>
            <a:r>
              <a:rPr lang="fr-FR" dirty="0" err="1">
                <a:effectLst/>
              </a:rPr>
              <a:t>password</a:t>
            </a:r>
            <a:r>
              <a:rPr lang="fr-FR" dirty="0">
                <a:effectLst/>
              </a:rPr>
              <a:t> + rôles; Event: titre, contenu, dates validées.</a:t>
            </a:r>
          </a:p>
          <a:p>
            <a:r>
              <a:rPr lang="fr-FR" b="1" dirty="0">
                <a:effectLst/>
              </a:rPr>
              <a:t>config: </a:t>
            </a:r>
            <a:r>
              <a:rPr lang="fr-FR" b="1" dirty="0" err="1">
                <a:effectLst/>
              </a:rPr>
              <a:t>db</a:t>
            </a:r>
            <a:r>
              <a:rPr lang="fr-FR" b="1" dirty="0">
                <a:effectLst/>
              </a:rPr>
              <a:t>, </a:t>
            </a:r>
            <a:r>
              <a:rPr lang="fr-FR" b="1" dirty="0" err="1">
                <a:effectLst/>
              </a:rPr>
              <a:t>environment</a:t>
            </a:r>
            <a:r>
              <a:rPr lang="fr-FR" b="1" dirty="0">
                <a:effectLst/>
              </a:rPr>
              <a:t>, oauth2</a:t>
            </a:r>
          </a:p>
          <a:p>
            <a:r>
              <a:rPr lang="fr-FR" dirty="0" err="1">
                <a:effectLst/>
              </a:rPr>
              <a:t>db</a:t>
            </a:r>
            <a:r>
              <a:rPr lang="fr-FR" dirty="0">
                <a:effectLst/>
              </a:rPr>
              <a:t>: connexion </a:t>
            </a:r>
            <a:r>
              <a:rPr lang="fr-FR" sz="1200" kern="1200" dirty="0">
                <a:solidFill>
                  <a:schemeClr val="tx1"/>
                </a:solidFill>
                <a:effectLst/>
                <a:latin typeface="+mn-lt"/>
                <a:ea typeface="+mn-ea"/>
                <a:cs typeface="+mn-cs"/>
              </a:rPr>
              <a:t>MONGODB_URI</a:t>
            </a:r>
            <a:r>
              <a:rPr lang="fr-FR" dirty="0">
                <a:effectLst/>
              </a:rPr>
              <a:t>; </a:t>
            </a:r>
            <a:r>
              <a:rPr lang="fr-FR" dirty="0" err="1">
                <a:effectLst/>
              </a:rPr>
              <a:t>environment</a:t>
            </a:r>
            <a:r>
              <a:rPr lang="fr-FR" dirty="0">
                <a:effectLst/>
              </a:rPr>
              <a:t>: URLs dev/prod; oauth2: client Gmail + scopes + </a:t>
            </a:r>
            <a:r>
              <a:rPr lang="fr-FR" dirty="0" err="1">
                <a:effectLst/>
              </a:rPr>
              <a:t>refresh</a:t>
            </a:r>
            <a:r>
              <a:rPr lang="fr-FR" dirty="0">
                <a:effectLst/>
              </a:rPr>
              <a:t> optionnel.</a:t>
            </a:r>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71450" y="1143000"/>
            <a:ext cx="5486400" cy="3086100"/>
          </a:xfrm>
          <a:prstGeom prst="rect">
            <a:avLst/>
          </a:prstGeom>
          <a:noFill/>
          <a:ln w="12700">
            <a:solidFill>
              <a:prstClr val="black"/>
            </a:solidFill>
          </a:ln>
        </p:spPr>
      </p:sp>
      <p:sp>
        <p:nvSpPr>
          <p:cNvPr id="3" name="Espace réservé des notes 2"/>
          <p:cNvSpPr>
            <a:spLocks noGrp="1"/>
          </p:cNvSpPr>
          <p:nvPr>
            <p:ph type="body" idx="1"/>
          </p:nvPr>
        </p:nvSpPr>
        <p:spPr>
          <a:xfrm>
            <a:off x="514350" y="4400550"/>
            <a:ext cx="4114800" cy="3600450"/>
          </a:xfrm>
          <a:prstGeom prst="rect">
            <a:avLst/>
          </a:prstGeom>
        </p:spPr>
        <p:txBody>
          <a:bodyPr/>
          <a:lstStyle/>
          <a:p>
            <a:r>
              <a:rPr lang="fr-FR" b="1" dirty="0" err="1"/>
              <a:t>Middleware</a:t>
            </a:r>
            <a:r>
              <a:rPr lang="fr-FR" dirty="0" err="1"/>
              <a:t>«Maintenant</a:t>
            </a:r>
            <a:r>
              <a:rPr lang="fr-FR" dirty="0"/>
              <a:t>, je vais vous présenter la configuration de notre serveur Express : comment on gère les middlewares et comment on organise nos routes </a:t>
            </a:r>
          </a:p>
          <a:p>
            <a:endParaRPr lang="fr-FR" dirty="0"/>
          </a:p>
          <a:p>
            <a:r>
              <a:rPr lang="fr-FR" dirty="0"/>
              <a:t>Ici, on configure d’abord les middlewares. </a:t>
            </a:r>
            <a:r>
              <a:rPr lang="fr-FR" dirty="0" err="1"/>
              <a:t>express.json</a:t>
            </a:r>
            <a:r>
              <a:rPr lang="fr-FR" dirty="0"/>
              <a:t>() permet de lire le JSON envoyé par le client, et cors autorise seulement nos deux frontends à communiquer avec le serveur, tout en gérant les cookies. </a:t>
            </a:r>
          </a:p>
          <a:p>
            <a:r>
              <a:rPr lang="fr-FR" b="1" dirty="0" err="1"/>
              <a:t>app.use</a:t>
            </a:r>
            <a:r>
              <a:rPr lang="fr-FR" b="1" dirty="0"/>
              <a:t>(</a:t>
            </a:r>
            <a:r>
              <a:rPr lang="fr-FR" b="1" dirty="0" err="1"/>
              <a:t>express.json</a:t>
            </a:r>
            <a:r>
              <a:rPr lang="fr-FR" b="1" dirty="0"/>
              <a:t>());</a:t>
            </a:r>
            <a:endParaRPr lang="fr-FR" dirty="0"/>
          </a:p>
          <a:p>
            <a:pPr lvl="1"/>
            <a:r>
              <a:rPr lang="fr-FR" dirty="0"/>
              <a:t>Active le </a:t>
            </a:r>
            <a:r>
              <a:rPr lang="fr-FR" b="1" dirty="0" err="1"/>
              <a:t>parsing</a:t>
            </a:r>
            <a:r>
              <a:rPr lang="fr-FR" b="1" dirty="0"/>
              <a:t> automatique du JSON</a:t>
            </a:r>
            <a:r>
              <a:rPr lang="fr-FR" dirty="0"/>
              <a:t> dans les requêtes entrantes.</a:t>
            </a:r>
          </a:p>
          <a:p>
            <a:pPr lvl="1"/>
            <a:r>
              <a:rPr lang="fr-FR" dirty="0"/>
              <a:t>Permet à Express de comprendre et d’exploiter le body envoyé en JSON (ex: { "email": "test@mail.com" }).</a:t>
            </a:r>
          </a:p>
          <a:p>
            <a:r>
              <a:rPr lang="fr-FR" b="1" dirty="0" err="1"/>
              <a:t>app.use</a:t>
            </a:r>
            <a:r>
              <a:rPr lang="fr-FR" b="1" dirty="0"/>
              <a:t>(cors(...));</a:t>
            </a:r>
            <a:endParaRPr lang="fr-FR" dirty="0"/>
          </a:p>
          <a:p>
            <a:pPr lvl="1"/>
            <a:r>
              <a:rPr lang="fr-FR" dirty="0"/>
              <a:t>Active le </a:t>
            </a:r>
            <a:r>
              <a:rPr lang="fr-FR" b="1" dirty="0"/>
              <a:t>CORS (Cross-Origin Resource Sharing)</a:t>
            </a:r>
            <a:r>
              <a:rPr lang="fr-FR" dirty="0"/>
              <a:t>, indispensable quand le </a:t>
            </a:r>
            <a:r>
              <a:rPr lang="fr-FR" b="1" dirty="0" err="1"/>
              <a:t>front-end</a:t>
            </a:r>
            <a:r>
              <a:rPr lang="fr-FR" b="1" dirty="0"/>
              <a:t> et le </a:t>
            </a:r>
            <a:r>
              <a:rPr lang="fr-FR" b="1" dirty="0" err="1"/>
              <a:t>back-end</a:t>
            </a:r>
            <a:r>
              <a:rPr lang="fr-FR" b="1" dirty="0"/>
              <a:t> tournent sur des domaines/ports différents</a:t>
            </a:r>
            <a:r>
              <a:rPr lang="fr-FR" dirty="0"/>
              <a:t>.</a:t>
            </a:r>
          </a:p>
          <a:p>
            <a:pPr lvl="1"/>
            <a:r>
              <a:rPr lang="fr-FR" dirty="0"/>
              <a:t>Ici, seules deux origines sont autorisées :</a:t>
            </a:r>
          </a:p>
          <a:p>
            <a:pPr lvl="2"/>
            <a:r>
              <a:rPr lang="fr-FR" dirty="0"/>
              <a:t>http://localhost:8080 → souvent Vue CLI.</a:t>
            </a:r>
          </a:p>
          <a:p>
            <a:pPr lvl="2"/>
            <a:r>
              <a:rPr lang="fr-FR" dirty="0"/>
              <a:t>http://localhost:5173 → souvent Vite.</a:t>
            </a:r>
          </a:p>
          <a:p>
            <a:pPr lvl="1"/>
            <a:r>
              <a:rPr lang="fr-FR" dirty="0" err="1"/>
              <a:t>credentials</a:t>
            </a:r>
            <a:r>
              <a:rPr lang="fr-FR" dirty="0"/>
              <a:t>: </a:t>
            </a:r>
            <a:r>
              <a:rPr lang="fr-FR" dirty="0" err="1"/>
              <a:t>true</a:t>
            </a:r>
            <a:r>
              <a:rPr lang="fr-FR" dirty="0"/>
              <a:t> : permet l’envoi de </a:t>
            </a:r>
            <a:r>
              <a:rPr lang="fr-FR" b="1" dirty="0"/>
              <a:t>cookies ou </a:t>
            </a:r>
            <a:r>
              <a:rPr lang="fr-FR" b="1" dirty="0" err="1"/>
              <a:t>tokens</a:t>
            </a:r>
            <a:r>
              <a:rPr lang="fr-FR" dirty="0"/>
              <a:t> (sessions, authentification).</a:t>
            </a:r>
          </a:p>
          <a:p>
            <a:r>
              <a:rPr lang="fr-FR" b="1" dirty="0"/>
              <a:t>Routes</a:t>
            </a:r>
          </a:p>
          <a:p>
            <a:r>
              <a:rPr lang="fr-FR" b="1" dirty="0" err="1"/>
              <a:t>app.use</a:t>
            </a:r>
            <a:r>
              <a:rPr lang="fr-FR" b="1" dirty="0"/>
              <a:t>('/api/</a:t>
            </a:r>
            <a:r>
              <a:rPr lang="fr-FR" b="1" dirty="0" err="1"/>
              <a:t>auth</a:t>
            </a:r>
            <a:r>
              <a:rPr lang="fr-FR" b="1" dirty="0"/>
              <a:t>', </a:t>
            </a:r>
            <a:r>
              <a:rPr lang="fr-FR" b="1" dirty="0" err="1"/>
              <a:t>authRoutes</a:t>
            </a:r>
            <a:r>
              <a:rPr lang="fr-FR" b="1" dirty="0"/>
              <a:t>);</a:t>
            </a:r>
            <a:endParaRPr lang="fr-FR" dirty="0"/>
          </a:p>
          <a:p>
            <a:pPr lvl="1"/>
            <a:r>
              <a:rPr lang="fr-FR" dirty="0"/>
              <a:t>Préfixe toutes les routes d’authentification par /api/</a:t>
            </a:r>
            <a:r>
              <a:rPr lang="fr-FR" dirty="0" err="1"/>
              <a:t>auth</a:t>
            </a:r>
            <a:r>
              <a:rPr lang="fr-FR" dirty="0"/>
              <a:t>.</a:t>
            </a:r>
          </a:p>
          <a:p>
            <a:pPr lvl="2"/>
            <a:r>
              <a:rPr lang="fr-FR" dirty="0"/>
              <a:t>/api/</a:t>
            </a:r>
            <a:r>
              <a:rPr lang="fr-FR" dirty="0" err="1"/>
              <a:t>auth</a:t>
            </a:r>
            <a:r>
              <a:rPr lang="fr-FR" dirty="0"/>
              <a:t>/</a:t>
            </a:r>
            <a:r>
              <a:rPr lang="fr-FR" dirty="0" err="1"/>
              <a:t>register</a:t>
            </a:r>
            <a:endParaRPr lang="fr-FR" dirty="0"/>
          </a:p>
          <a:p>
            <a:r>
              <a:rPr lang="fr-FR" b="1" dirty="0" err="1"/>
              <a:t>app.use</a:t>
            </a:r>
            <a:r>
              <a:rPr lang="fr-FR" b="1" dirty="0"/>
              <a:t>('/api/</a:t>
            </a:r>
            <a:r>
              <a:rPr lang="fr-FR" b="1" dirty="0" err="1"/>
              <a:t>gmail</a:t>
            </a:r>
            <a:r>
              <a:rPr lang="fr-FR" b="1" dirty="0"/>
              <a:t>', </a:t>
            </a:r>
            <a:r>
              <a:rPr lang="fr-FR" b="1" dirty="0" err="1"/>
              <a:t>gmailRoutes</a:t>
            </a:r>
            <a:r>
              <a:rPr lang="fr-FR" b="1" dirty="0"/>
              <a:t>);</a:t>
            </a:r>
            <a:endParaRPr lang="fr-FR" dirty="0"/>
          </a:p>
          <a:p>
            <a:pPr lvl="1"/>
            <a:r>
              <a:rPr lang="fr-FR" dirty="0"/>
              <a:t>Gère les routes liées à l’</a:t>
            </a:r>
            <a:r>
              <a:rPr lang="fr-FR" b="1" dirty="0"/>
              <a:t>API Gmail</a:t>
            </a:r>
            <a:r>
              <a:rPr lang="fr-FR" dirty="0"/>
              <a:t> (lecture, envoi d’emails, connexion via </a:t>
            </a:r>
            <a:r>
              <a:rPr lang="fr-FR" dirty="0" err="1"/>
              <a:t>OAuth</a:t>
            </a:r>
            <a:r>
              <a:rPr lang="fr-FR" dirty="0"/>
              <a:t>, etc.).</a:t>
            </a:r>
          </a:p>
          <a:p>
            <a:pPr lvl="2"/>
            <a:r>
              <a:rPr lang="fr-FR" dirty="0"/>
              <a:t>/api/</a:t>
            </a:r>
            <a:r>
              <a:rPr lang="fr-FR" dirty="0" err="1"/>
              <a:t>gmail</a:t>
            </a:r>
            <a:r>
              <a:rPr lang="fr-FR" dirty="0"/>
              <a:t>/</a:t>
            </a:r>
            <a:r>
              <a:rPr lang="fr-FR" dirty="0" err="1"/>
              <a:t>send</a:t>
            </a:r>
            <a:endParaRPr lang="fr-FR" dirty="0"/>
          </a:p>
          <a:p>
            <a:pPr lvl="2"/>
            <a:r>
              <a:rPr lang="fr-FR" dirty="0"/>
              <a:t>/api/</a:t>
            </a:r>
            <a:r>
              <a:rPr lang="fr-FR" dirty="0" err="1"/>
              <a:t>gmail</a:t>
            </a:r>
            <a:r>
              <a:rPr lang="fr-FR" dirty="0"/>
              <a:t>/</a:t>
            </a:r>
            <a:r>
              <a:rPr lang="fr-FR" dirty="0" err="1"/>
              <a:t>inbox</a:t>
            </a:r>
            <a:endParaRPr lang="fr-FR" dirty="0"/>
          </a:p>
          <a:p>
            <a:r>
              <a:rPr lang="fr-FR" b="1" dirty="0" err="1"/>
              <a:t>app.use</a:t>
            </a:r>
            <a:r>
              <a:rPr lang="fr-FR" b="1" dirty="0"/>
              <a:t>('/api/</a:t>
            </a:r>
            <a:r>
              <a:rPr lang="fr-FR" b="1" dirty="0" err="1"/>
              <a:t>events</a:t>
            </a:r>
            <a:r>
              <a:rPr lang="fr-FR" b="1" dirty="0"/>
              <a:t>', </a:t>
            </a:r>
            <a:r>
              <a:rPr lang="fr-FR" b="1" dirty="0" err="1"/>
              <a:t>eventRoutes</a:t>
            </a:r>
            <a:r>
              <a:rPr lang="fr-FR" b="1" dirty="0"/>
              <a:t>);</a:t>
            </a:r>
            <a:endParaRPr lang="fr-FR" dirty="0"/>
          </a:p>
          <a:p>
            <a:pPr lvl="1"/>
            <a:r>
              <a:rPr lang="fr-FR" dirty="0"/>
              <a:t>Concerne les routes liées aux </a:t>
            </a:r>
            <a:r>
              <a:rPr lang="fr-FR" b="1" dirty="0"/>
              <a:t>événements</a:t>
            </a:r>
            <a:r>
              <a:rPr lang="fr-FR" dirty="0"/>
              <a:t> (agenda, calendrier, gestion d’événements).</a:t>
            </a:r>
          </a:p>
          <a:p>
            <a:pPr lvl="2"/>
            <a:r>
              <a:rPr lang="fr-FR" dirty="0"/>
              <a:t>/api/</a:t>
            </a:r>
            <a:r>
              <a:rPr lang="fr-FR" dirty="0" err="1"/>
              <a:t>events</a:t>
            </a:r>
            <a:r>
              <a:rPr lang="fr-FR" dirty="0"/>
              <a:t>/</a:t>
            </a:r>
            <a:r>
              <a:rPr lang="fr-FR" dirty="0" err="1"/>
              <a:t>create</a:t>
            </a:r>
            <a:endParaRPr lang="fr-FR" dirty="0"/>
          </a:p>
          <a:p>
            <a:pPr lvl="2"/>
            <a:r>
              <a:rPr lang="fr-FR" dirty="0"/>
              <a:t>/api/</a:t>
            </a:r>
            <a:r>
              <a:rPr lang="fr-FR" dirty="0" err="1"/>
              <a:t>events</a:t>
            </a:r>
            <a:r>
              <a:rPr lang="fr-FR" dirty="0"/>
              <a:t>/</a:t>
            </a:r>
            <a:r>
              <a:rPr lang="fr-FR" dirty="0" err="1"/>
              <a:t>list</a:t>
            </a:r>
            <a:endParaRPr lang="fr-FR" dirty="0"/>
          </a:p>
          <a:p>
            <a:endParaRPr lang="fr-FR" dirty="0"/>
          </a:p>
        </p:txBody>
      </p:sp>
    </p:spTree>
    <p:extLst>
      <p:ext uri="{BB962C8B-B14F-4D97-AF65-F5344CB8AC3E}">
        <p14:creationId xmlns:p14="http://schemas.microsoft.com/office/powerpoint/2010/main" val="2231707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71450" y="1143000"/>
            <a:ext cx="5486400" cy="3086100"/>
          </a:xfrm>
          <a:prstGeom prst="rect">
            <a:avLst/>
          </a:prstGeom>
          <a:noFill/>
          <a:ln w="12700">
            <a:solidFill>
              <a:prstClr val="black"/>
            </a:solidFill>
          </a:ln>
        </p:spPr>
      </p:sp>
      <p:sp>
        <p:nvSpPr>
          <p:cNvPr id="3" name="Espace réservé des notes 2"/>
          <p:cNvSpPr>
            <a:spLocks noGrp="1"/>
          </p:cNvSpPr>
          <p:nvPr>
            <p:ph type="body" idx="1"/>
          </p:nvPr>
        </p:nvSpPr>
        <p:spPr>
          <a:xfrm>
            <a:off x="514350" y="4400550"/>
            <a:ext cx="4114800" cy="3600450"/>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i="0" kern="1200" dirty="0">
                <a:solidFill>
                  <a:schemeClr val="tx1"/>
                </a:solidFill>
                <a:effectLst/>
                <a:latin typeface="+mn-lt"/>
                <a:ea typeface="+mn-ea"/>
                <a:cs typeface="+mn-cs"/>
              </a:rPr>
              <a:t>But: adapter URLs et comportements selon le contexte d’exécution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i="0" kern="1200" dirty="0">
                <a:solidFill>
                  <a:schemeClr val="tx1"/>
                </a:solidFill>
                <a:effectLst/>
                <a:latin typeface="+mn-lt"/>
                <a:ea typeface="+mn-ea"/>
                <a:cs typeface="+mn-cs"/>
              </a:rPr>
              <a:t> </a:t>
            </a:r>
            <a:r>
              <a:rPr lang="fr-FR" sz="1200" b="0" i="0" kern="1200" dirty="0" err="1">
                <a:solidFill>
                  <a:schemeClr val="tx1"/>
                </a:solidFill>
                <a:effectLst/>
                <a:latin typeface="+mn-lt"/>
                <a:ea typeface="+mn-ea"/>
                <a:cs typeface="+mn-cs"/>
              </a:rPr>
              <a:t>isDevelopment</a:t>
            </a:r>
            <a:r>
              <a:rPr lang="fr-FR" sz="1200" b="0" i="0" kern="1200" dirty="0">
                <a:solidFill>
                  <a:schemeClr val="tx1"/>
                </a:solidFill>
                <a:effectLst/>
                <a:latin typeface="+mn-lt"/>
                <a:ea typeface="+mn-ea"/>
                <a:cs typeface="+mn-cs"/>
              </a:rPr>
              <a:t> est un booléen calculé dans environment.js: il vaut </a:t>
            </a:r>
            <a:r>
              <a:rPr lang="fr-FR" sz="1200" b="0" i="0" kern="1200" dirty="0" err="1">
                <a:solidFill>
                  <a:schemeClr val="tx1"/>
                </a:solidFill>
                <a:effectLst/>
                <a:latin typeface="+mn-lt"/>
                <a:ea typeface="+mn-ea"/>
                <a:cs typeface="+mn-cs"/>
              </a:rPr>
              <a:t>true</a:t>
            </a:r>
            <a:r>
              <a:rPr lang="fr-FR" sz="1200" b="0" i="0" kern="1200" dirty="0">
                <a:solidFill>
                  <a:schemeClr val="tx1"/>
                </a:solidFill>
                <a:effectLst/>
                <a:latin typeface="+mn-lt"/>
                <a:ea typeface="+mn-ea"/>
                <a:cs typeface="+mn-cs"/>
              </a:rPr>
              <a:t> si NODE_ENV n’est pas égal à 'production', sinon false.</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i="0" kern="1200" dirty="0">
                <a:solidFill>
                  <a:schemeClr val="tx1"/>
                </a:solidFill>
                <a:effectLst/>
                <a:latin typeface="+mn-lt"/>
                <a:ea typeface="+mn-ea"/>
                <a:cs typeface="+mn-cs"/>
              </a:rPr>
              <a:t>Docker compose .</a:t>
            </a:r>
            <a:r>
              <a:rPr lang="fr-FR" sz="1200" b="0" i="0" kern="1200" dirty="0" err="1">
                <a:solidFill>
                  <a:schemeClr val="tx1"/>
                </a:solidFill>
                <a:effectLst/>
                <a:latin typeface="+mn-lt"/>
                <a:ea typeface="+mn-ea"/>
                <a:cs typeface="+mn-cs"/>
              </a:rPr>
              <a:t>yml</a:t>
            </a:r>
            <a:r>
              <a:rPr lang="fr-FR" sz="1200" b="0" i="0" kern="1200" dirty="0">
                <a:solidFill>
                  <a:schemeClr val="tx1"/>
                </a:solidFill>
                <a:effectLst/>
                <a:latin typeface="+mn-lt"/>
                <a:ea typeface="+mn-ea"/>
                <a:cs typeface="+mn-cs"/>
              </a:rPr>
              <a:t> qui construit les images front/back, mappe les ports (8080:80, 3000:3000), injecte les variables d’environnement (NODE_ENV, FRONTEND_URL, .</a:t>
            </a:r>
            <a:r>
              <a:rPr lang="fr-FR" sz="1200" b="0" i="0" kern="1200" dirty="0" err="1">
                <a:solidFill>
                  <a:schemeClr val="tx1"/>
                </a:solidFill>
                <a:effectLst/>
                <a:latin typeface="+mn-lt"/>
                <a:ea typeface="+mn-ea"/>
                <a:cs typeface="+mn-cs"/>
              </a:rPr>
              <a:t>env</a:t>
            </a:r>
            <a:r>
              <a:rPr lang="fr-FR" sz="1200" b="0" i="0" kern="1200" dirty="0">
                <a:solidFill>
                  <a:schemeClr val="tx1"/>
                </a:solidFill>
                <a:effectLst/>
                <a:latin typeface="+mn-lt"/>
                <a:ea typeface="+mn-ea"/>
                <a:cs typeface="+mn-cs"/>
              </a:rPr>
              <a:t> du back),</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i="0" kern="1200" dirty="0" err="1">
                <a:solidFill>
                  <a:schemeClr val="tx1"/>
                </a:solidFill>
                <a:effectLst/>
                <a:latin typeface="+mn-lt"/>
                <a:ea typeface="+mn-ea"/>
                <a:cs typeface="+mn-cs"/>
              </a:rPr>
              <a:t>const</a:t>
            </a:r>
            <a:r>
              <a:rPr lang="fr-FR" sz="1200" b="0" i="0" kern="1200" dirty="0">
                <a:solidFill>
                  <a:schemeClr val="tx1"/>
                </a:solidFill>
                <a:effectLst/>
                <a:latin typeface="+mn-lt"/>
                <a:ea typeface="+mn-ea"/>
                <a:cs typeface="+mn-cs"/>
              </a:rPr>
              <a:t> config = </a:t>
            </a:r>
            <a:r>
              <a:rPr lang="fr-FR" sz="1200" b="0" i="0" kern="1200" dirty="0" err="1">
                <a:solidFill>
                  <a:schemeClr val="tx1"/>
                </a:solidFill>
                <a:effectLst/>
                <a:latin typeface="+mn-lt"/>
                <a:ea typeface="+mn-ea"/>
                <a:cs typeface="+mn-cs"/>
              </a:rPr>
              <a:t>object</a:t>
            </a:r>
            <a:r>
              <a:rPr lang="fr-FR" sz="1200" b="0" i="0" kern="1200" dirty="0">
                <a:solidFill>
                  <a:schemeClr val="tx1"/>
                </a:solidFill>
                <a:effectLst/>
                <a:latin typeface="+mn-lt"/>
                <a:ea typeface="+mn-ea"/>
                <a:cs typeface="+mn-cs"/>
              </a:rPr>
              <a:t> avec deux propriété (dev et prod)</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i="0" kern="1200" dirty="0">
                <a:solidFill>
                  <a:schemeClr val="tx1"/>
                </a:solidFill>
                <a:effectLst/>
                <a:latin typeface="+mn-lt"/>
                <a:ea typeface="+mn-ea"/>
                <a:cs typeface="+mn-cs"/>
              </a:rPr>
              <a:t>Qu’on </a:t>
            </a:r>
            <a:r>
              <a:rPr lang="fr-FR" sz="1200" b="0" i="0" kern="1200" dirty="0" err="1">
                <a:solidFill>
                  <a:schemeClr val="tx1"/>
                </a:solidFill>
                <a:effectLst/>
                <a:latin typeface="+mn-lt"/>
                <a:ea typeface="+mn-ea"/>
                <a:cs typeface="+mn-cs"/>
              </a:rPr>
              <a:t>selectionne</a:t>
            </a:r>
            <a:r>
              <a:rPr lang="fr-FR" sz="1200" b="0" i="0" kern="1200" dirty="0">
                <a:solidFill>
                  <a:schemeClr val="tx1"/>
                </a:solidFill>
                <a:effectLst/>
                <a:latin typeface="+mn-lt"/>
                <a:ea typeface="+mn-ea"/>
                <a:cs typeface="+mn-cs"/>
              </a:rPr>
              <a:t> avec la </a:t>
            </a:r>
            <a:r>
              <a:rPr lang="fr-FR" sz="1200" b="0" i="0" kern="1200" dirty="0" err="1">
                <a:solidFill>
                  <a:schemeClr val="tx1"/>
                </a:solidFill>
                <a:effectLst/>
                <a:latin typeface="+mn-lt"/>
                <a:ea typeface="+mn-ea"/>
                <a:cs typeface="+mn-cs"/>
              </a:rPr>
              <a:t>derniere</a:t>
            </a:r>
            <a:r>
              <a:rPr lang="fr-FR" sz="1200" b="0" i="0" kern="1200" dirty="0">
                <a:solidFill>
                  <a:schemeClr val="tx1"/>
                </a:solidFill>
                <a:effectLst/>
                <a:latin typeface="+mn-lt"/>
                <a:ea typeface="+mn-ea"/>
                <a:cs typeface="+mn-cs"/>
              </a:rPr>
              <a:t> ligne</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b="0" i="0" kern="1200" dirty="0">
              <a:solidFill>
                <a:schemeClr val="tx1"/>
              </a:solidFill>
              <a:effectLst/>
              <a:latin typeface="+mn-lt"/>
              <a:ea typeface="+mn-ea"/>
              <a:cs typeface="+mn-cs"/>
            </a:endParaRPr>
          </a:p>
          <a:p>
            <a:r>
              <a:rPr lang="fr-FR" sz="1200" b="0" i="0" kern="1200" dirty="0">
                <a:solidFill>
                  <a:schemeClr val="tx1"/>
                </a:solidFill>
                <a:effectLst/>
                <a:latin typeface="+mn-lt"/>
                <a:ea typeface="+mn-ea"/>
                <a:cs typeface="+mn-cs"/>
              </a:rPr>
              <a:t>Dans docker-</a:t>
            </a:r>
            <a:r>
              <a:rPr lang="fr-FR" sz="1200" b="0" i="0" kern="1200" dirty="0" err="1">
                <a:solidFill>
                  <a:schemeClr val="tx1"/>
                </a:solidFill>
                <a:effectLst/>
                <a:latin typeface="+mn-lt"/>
                <a:ea typeface="+mn-ea"/>
                <a:cs typeface="+mn-cs"/>
              </a:rPr>
              <a:t>compose.yml</a:t>
            </a:r>
            <a:r>
              <a:rPr lang="fr-FR" sz="1200" b="0" i="0" kern="1200" dirty="0">
                <a:solidFill>
                  <a:schemeClr val="tx1"/>
                </a:solidFill>
                <a:effectLst/>
                <a:latin typeface="+mn-lt"/>
                <a:ea typeface="+mn-ea"/>
                <a:cs typeface="+mn-cs"/>
              </a:rPr>
              <a:t>, on définit la variable d’environnement NODE_ENV=production. Cela rend </a:t>
            </a:r>
            <a:r>
              <a:rPr lang="fr-FR" sz="1200" b="0" i="0" kern="1200" dirty="0" err="1">
                <a:solidFill>
                  <a:schemeClr val="tx1"/>
                </a:solidFill>
                <a:effectLst/>
                <a:latin typeface="+mn-lt"/>
                <a:ea typeface="+mn-ea"/>
                <a:cs typeface="+mn-cs"/>
              </a:rPr>
              <a:t>isDevelopment</a:t>
            </a:r>
            <a:r>
              <a:rPr lang="fr-FR" sz="1200" b="0" i="0" kern="1200" dirty="0">
                <a:solidFill>
                  <a:schemeClr val="tx1"/>
                </a:solidFill>
                <a:effectLst/>
                <a:latin typeface="+mn-lt"/>
                <a:ea typeface="+mn-ea"/>
                <a:cs typeface="+mn-cs"/>
              </a:rPr>
              <a:t> faux en exécution.</a:t>
            </a:r>
          </a:p>
          <a:p>
            <a:r>
              <a:rPr lang="fr-FR" sz="1200" b="0" i="0" kern="1200" dirty="0" err="1">
                <a:solidFill>
                  <a:schemeClr val="tx1"/>
                </a:solidFill>
                <a:effectLst/>
                <a:latin typeface="+mn-lt"/>
                <a:ea typeface="+mn-ea"/>
                <a:cs typeface="+mn-cs"/>
              </a:rPr>
              <a:t>isDevelopment</a:t>
            </a:r>
            <a:r>
              <a:rPr lang="fr-FR" sz="1200" b="0" i="0" kern="1200" dirty="0">
                <a:solidFill>
                  <a:schemeClr val="tx1"/>
                </a:solidFill>
                <a:effectLst/>
                <a:latin typeface="+mn-lt"/>
                <a:ea typeface="+mn-ea"/>
                <a:cs typeface="+mn-cs"/>
              </a:rPr>
              <a:t> n’est pas une variable d’environnement, et ne “devient” pas production. C’est juste un drapeau dérivé de NODE_ENV.</a:t>
            </a:r>
          </a:p>
          <a:p>
            <a:r>
              <a:rPr lang="fr-FR" sz="1200" b="0" i="0" kern="1200" dirty="0">
                <a:solidFill>
                  <a:schemeClr val="tx1"/>
                </a:solidFill>
                <a:effectLst/>
                <a:latin typeface="+mn-lt"/>
                <a:ea typeface="+mn-ea"/>
                <a:cs typeface="+mn-cs"/>
              </a:rPr>
              <a:t>Oui, docker-</a:t>
            </a:r>
            <a:r>
              <a:rPr lang="fr-FR" sz="1200" b="0" i="0" kern="1200" dirty="0" err="1">
                <a:solidFill>
                  <a:schemeClr val="tx1"/>
                </a:solidFill>
                <a:effectLst/>
                <a:latin typeface="+mn-lt"/>
                <a:ea typeface="+mn-ea"/>
                <a:cs typeface="+mn-cs"/>
              </a:rPr>
              <a:t>compose.yml</a:t>
            </a:r>
            <a:r>
              <a:rPr lang="fr-FR" sz="1200" b="0" i="0" kern="1200" dirty="0">
                <a:solidFill>
                  <a:schemeClr val="tx1"/>
                </a:solidFill>
                <a:effectLst/>
                <a:latin typeface="+mn-lt"/>
                <a:ea typeface="+mn-ea"/>
                <a:cs typeface="+mn-cs"/>
              </a:rPr>
              <a:t> sert aussi à construire les images (section </a:t>
            </a:r>
            <a:r>
              <a:rPr lang="fr-FR" sz="1200" b="0" i="0" kern="1200" dirty="0" err="1">
                <a:solidFill>
                  <a:schemeClr val="tx1"/>
                </a:solidFill>
                <a:effectLst/>
                <a:latin typeface="+mn-lt"/>
                <a:ea typeface="+mn-ea"/>
                <a:cs typeface="+mn-cs"/>
              </a:rPr>
              <a:t>build</a:t>
            </a:r>
            <a:r>
              <a:rPr lang="fr-FR" sz="1200" b="0" i="0" kern="1200" dirty="0">
                <a:solidFill>
                  <a:schemeClr val="tx1"/>
                </a:solidFill>
                <a:effectLst/>
                <a:latin typeface="+mn-lt"/>
                <a:ea typeface="+mn-ea"/>
                <a:cs typeface="+mn-cs"/>
              </a:rPr>
              <a:t>) et à passer les variables d’environnement aux conteneurs.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b="0" i="0" kern="1200" dirty="0">
              <a:solidFill>
                <a:schemeClr val="tx1"/>
              </a:solidFill>
              <a:effectLst/>
              <a:latin typeface="+mn-lt"/>
              <a:ea typeface="+mn-ea"/>
              <a:cs typeface="+mn-cs"/>
            </a:endParaRPr>
          </a:p>
          <a:p>
            <a:endParaRPr lang="fr-FR" dirty="0"/>
          </a:p>
        </p:txBody>
      </p:sp>
    </p:spTree>
    <p:extLst>
      <p:ext uri="{BB962C8B-B14F-4D97-AF65-F5344CB8AC3E}">
        <p14:creationId xmlns:p14="http://schemas.microsoft.com/office/powerpoint/2010/main" val="6085390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71450" y="1143000"/>
            <a:ext cx="5486400" cy="3086100"/>
          </a:xfrm>
          <a:prstGeom prst="rect">
            <a:avLst/>
          </a:prstGeom>
          <a:noFill/>
          <a:ln w="12700">
            <a:solidFill>
              <a:prstClr val="black"/>
            </a:solidFill>
          </a:ln>
        </p:spPr>
      </p:sp>
      <p:sp>
        <p:nvSpPr>
          <p:cNvPr id="3" name="Espace réservé des notes 2"/>
          <p:cNvSpPr>
            <a:spLocks noGrp="1"/>
          </p:cNvSpPr>
          <p:nvPr>
            <p:ph type="body" idx="1"/>
          </p:nvPr>
        </p:nvSpPr>
        <p:spPr>
          <a:xfrm>
            <a:off x="514350" y="4400550"/>
            <a:ext cx="4114800" cy="3600450"/>
          </a:xfrm>
          <a:prstGeom prst="rect">
            <a:avLst/>
          </a:prstGeom>
        </p:spPr>
        <p:txBody>
          <a:bodyPr/>
          <a:lstStyle/>
          <a:p>
            <a:r>
              <a:rPr lang="fr-FR" dirty="0"/>
              <a:t>Configuration d’option </a:t>
            </a:r>
            <a:r>
              <a:rPr lang="fr-FR" dirty="0" err="1"/>
              <a:t>node</a:t>
            </a:r>
            <a:r>
              <a:rPr lang="fr-FR" dirty="0"/>
              <a:t> cache classique avec </a:t>
            </a:r>
            <a:r>
              <a:rPr lang="fr-FR" dirty="0" err="1"/>
              <a:t>get</a:t>
            </a:r>
            <a:r>
              <a:rPr lang="fr-FR" dirty="0"/>
              <a:t>/set/</a:t>
            </a:r>
            <a:r>
              <a:rPr lang="fr-FR" dirty="0" err="1"/>
              <a:t>del</a:t>
            </a:r>
            <a:endParaRPr lang="fr-FR" dirty="0"/>
          </a:p>
          <a:p>
            <a:r>
              <a:rPr lang="fr-FR" dirty="0" err="1"/>
              <a:t>Checkperiod</a:t>
            </a:r>
            <a:r>
              <a:rPr lang="fr-FR" dirty="0"/>
              <a:t> car la suppression ne se fait pas toujours a l’</a:t>
            </a:r>
            <a:r>
              <a:rPr lang="fr-FR" dirty="0" err="1"/>
              <a:t>éxpiration</a:t>
            </a:r>
            <a:endParaRPr lang="fr-FR" dirty="0"/>
          </a:p>
          <a:p>
            <a:endParaRPr lang="fr-FR" dirty="0"/>
          </a:p>
          <a:p>
            <a:r>
              <a:rPr lang="fr-FR" b="1" dirty="0"/>
              <a:t>Par défaut :</a:t>
            </a:r>
            <a:r>
              <a:rPr lang="fr-FR" dirty="0"/>
              <a:t> </a:t>
            </a:r>
            <a:r>
              <a:rPr lang="fr-FR" dirty="0" err="1"/>
              <a:t>useClones</a:t>
            </a:r>
            <a:r>
              <a:rPr lang="fr-FR" dirty="0"/>
              <a:t> = </a:t>
            </a:r>
            <a:r>
              <a:rPr lang="fr-FR" dirty="0" err="1"/>
              <a:t>true</a:t>
            </a:r>
            <a:endParaRPr lang="fr-FR" dirty="0"/>
          </a:p>
          <a:p>
            <a:r>
              <a:rPr lang="fr-FR" dirty="0"/>
              <a:t>Cela signifie que </a:t>
            </a:r>
            <a:r>
              <a:rPr lang="fr-FR" b="1" dirty="0"/>
              <a:t>les objets mis en cache sont clonés</a:t>
            </a:r>
            <a:r>
              <a:rPr lang="fr-FR" dirty="0"/>
              <a:t> (copie en profondeur, </a:t>
            </a:r>
            <a:r>
              <a:rPr lang="fr-FR" dirty="0" err="1"/>
              <a:t>deep</a:t>
            </a:r>
            <a:r>
              <a:rPr lang="fr-FR" dirty="0"/>
              <a:t> clone) avant d’être stockés </a:t>
            </a:r>
            <a:r>
              <a:rPr lang="fr-FR" b="1" dirty="0"/>
              <a:t>et</a:t>
            </a:r>
            <a:r>
              <a:rPr lang="fr-FR" dirty="0"/>
              <a:t> lors de leur récupération.</a:t>
            </a:r>
          </a:p>
          <a:p>
            <a:r>
              <a:rPr lang="fr-FR" b="1" dirty="0"/>
              <a:t>Mise en cache :</a:t>
            </a:r>
            <a:endParaRPr lang="fr-FR" dirty="0"/>
          </a:p>
          <a:p>
            <a:r>
              <a:rPr lang="fr-FR" dirty="0"/>
              <a:t>Le code commence par créer une </a:t>
            </a:r>
            <a:r>
              <a:rPr lang="fr-FR" b="1" dirty="0"/>
              <a:t>clé de cache</a:t>
            </a:r>
            <a:r>
              <a:rPr lang="fr-FR" dirty="0"/>
              <a:t> unique devise, </a:t>
            </a:r>
            <a:r>
              <a:rPr lang="fr-FR" dirty="0" err="1"/>
              <a:t>exchange_USD</a:t>
            </a:r>
            <a:r>
              <a:rPr lang="fr-FR" dirty="0"/>
              <a:t>.</a:t>
            </a:r>
          </a:p>
          <a:p>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Il vérifie ensuite si les données sont déjà disponibles dans le cache  (</a:t>
            </a:r>
            <a:r>
              <a:rPr lang="fr-FR" dirty="0" err="1"/>
              <a:t>exchangeCache.get</a:t>
            </a:r>
            <a:r>
              <a:rPr lang="fr-FR" dirty="0"/>
              <a:t>(</a:t>
            </a:r>
            <a:r>
              <a:rPr lang="fr-FR" dirty="0" err="1"/>
              <a:t>cacheKey</a:t>
            </a:r>
            <a:r>
              <a:rPr lang="fr-FR"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r>
              <a:rPr lang="fr-FR" dirty="0"/>
              <a:t>Si des données sont trouvées (if (</a:t>
            </a:r>
            <a:r>
              <a:rPr lang="fr-FR" dirty="0" err="1"/>
              <a:t>cached</a:t>
            </a:r>
            <a:r>
              <a:rPr lang="fr-FR" dirty="0"/>
              <a:t>) ...), le serveur renvoie immédiatement ces données avec source: 'cache'. Cela permet de ne pas avoir à faire un appel externe et rend la réponse beaucoup plus rapide.</a:t>
            </a:r>
          </a:p>
          <a:p>
            <a:endParaRPr lang="fr-FR" dirty="0"/>
          </a:p>
          <a:p>
            <a:r>
              <a:rPr lang="fr-FR" b="1" dirty="0"/>
              <a:t>Appel externe :</a:t>
            </a:r>
            <a:endParaRPr lang="fr-FR" dirty="0"/>
          </a:p>
          <a:p>
            <a:r>
              <a:rPr lang="fr-FR" dirty="0"/>
              <a:t>Si les données ne sont pas dans le cache, le code effectue un appel externe (</a:t>
            </a:r>
            <a:r>
              <a:rPr lang="fr-FR" dirty="0" err="1"/>
              <a:t>await</a:t>
            </a:r>
            <a:r>
              <a:rPr lang="fr-FR" dirty="0"/>
              <a:t> </a:t>
            </a:r>
            <a:r>
              <a:rPr lang="fr-FR" dirty="0" err="1"/>
              <a:t>axios.get</a:t>
            </a:r>
            <a:r>
              <a:rPr lang="fr-FR" dirty="0"/>
              <a:t>(...)) à une API de taux de change (représentée par EXTERNAL_BASE).</a:t>
            </a:r>
          </a:p>
          <a:p>
            <a:r>
              <a:rPr lang="fr-FR" dirty="0"/>
              <a:t>Il récupère les taux (</a:t>
            </a:r>
            <a:r>
              <a:rPr lang="fr-FR" dirty="0" err="1"/>
              <a:t>response.data?.rates</a:t>
            </a:r>
            <a:r>
              <a:rPr lang="fr-FR" dirty="0"/>
              <a:t>).</a:t>
            </a:r>
          </a:p>
          <a:p>
            <a:r>
              <a:rPr lang="fr-FR" dirty="0"/>
              <a:t>Ensuite, il </a:t>
            </a:r>
            <a:r>
              <a:rPr lang="fr-FR" b="1" dirty="0"/>
              <a:t>met en cache</a:t>
            </a:r>
            <a:r>
              <a:rPr lang="fr-FR" dirty="0"/>
              <a:t> les données récupérées (</a:t>
            </a:r>
            <a:r>
              <a:rPr lang="fr-FR" dirty="0" err="1"/>
              <a:t>exchangeCache.set</a:t>
            </a:r>
            <a:r>
              <a:rPr lang="fr-FR" dirty="0"/>
              <a:t>(</a:t>
            </a:r>
            <a:r>
              <a:rPr lang="fr-FR" dirty="0" err="1"/>
              <a:t>cacheKey</a:t>
            </a:r>
            <a:r>
              <a:rPr lang="fr-FR" dirty="0"/>
              <a:t>, rates)) pour que la prochaine requête pour la même devise soit servie plus rapidement.</a:t>
            </a:r>
          </a:p>
          <a:p>
            <a:r>
              <a:rPr lang="fr-FR" dirty="0"/>
              <a:t>Enfin, le serveur renvoie les données avec source: '</a:t>
            </a:r>
            <a:r>
              <a:rPr lang="fr-FR" dirty="0" err="1"/>
              <a:t>external</a:t>
            </a:r>
            <a:r>
              <a:rPr lang="fr-FR" dirty="0"/>
              <a:t>', indiquant qu'elles ont été obtenues d'une source externe.</a:t>
            </a:r>
          </a:p>
          <a:p>
            <a:endParaRPr lang="fr-FR" dirty="0"/>
          </a:p>
          <a:p>
            <a:endParaRPr lang="fr-FR" dirty="0"/>
          </a:p>
        </p:txBody>
      </p:sp>
    </p:spTree>
    <p:extLst>
      <p:ext uri="{BB962C8B-B14F-4D97-AF65-F5344CB8AC3E}">
        <p14:creationId xmlns:p14="http://schemas.microsoft.com/office/powerpoint/2010/main" val="19073088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b="1" dirty="0"/>
              <a:t>Gestion de multiples sources de données</a:t>
            </a:r>
            <a:r>
              <a:rPr lang="fr-FR" dirty="0"/>
              <a:t> : Comment intégrer et synchroniser efficacement plusieurs APIs externes (météo, bourse, Gmail, etc.) dans une seule application.</a:t>
            </a:r>
          </a:p>
          <a:p>
            <a:r>
              <a:rPr lang="fr-FR" b="1" dirty="0"/>
              <a:t>Sécurité des données utilisateur</a:t>
            </a:r>
            <a:r>
              <a:rPr lang="fr-FR" dirty="0"/>
              <a:t> : Assurer la protection des informations personnelles et la gestion sécurisée des sessions utilisateur.</a:t>
            </a:r>
          </a:p>
          <a:p>
            <a:r>
              <a:rPr lang="fr-FR" b="1" dirty="0"/>
              <a:t>Performance et scalabilité</a:t>
            </a:r>
            <a:r>
              <a:rPr lang="fr-FR" dirty="0"/>
              <a:t> : Optimiser l'application pour gérer un grand nombre d'utilisateurs simultanés et des volumes de données importants.</a:t>
            </a:r>
          </a:p>
          <a:p>
            <a:r>
              <a:rPr lang="fr-FR" b="1" dirty="0"/>
              <a:t>Expérience utilisateur</a:t>
            </a:r>
            <a:r>
              <a:rPr lang="fr-FR" dirty="0"/>
              <a:t> : Garantir une interface fluide, intuitive et adaptée aux besoins des utilisateurs.</a:t>
            </a: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71450" y="1143000"/>
            <a:ext cx="5486400" cy="3086100"/>
          </a:xfrm>
          <a:prstGeom prst="rect">
            <a:avLst/>
          </a:prstGeom>
          <a:noFill/>
          <a:ln w="12700">
            <a:solidFill>
              <a:prstClr val="black"/>
            </a:solidFill>
          </a:ln>
        </p:spPr>
      </p:sp>
      <p:sp>
        <p:nvSpPr>
          <p:cNvPr id="3" name="Espace réservé des notes 2"/>
          <p:cNvSpPr>
            <a:spLocks noGrp="1"/>
          </p:cNvSpPr>
          <p:nvPr>
            <p:ph type="body" idx="1"/>
          </p:nvPr>
        </p:nvSpPr>
        <p:spPr>
          <a:xfrm>
            <a:off x="514350" y="4400550"/>
            <a:ext cx="4114800" cy="3600450"/>
          </a:xfrm>
          <a:prstGeom prst="rect">
            <a:avLst/>
          </a:prstGeom>
        </p:spPr>
        <p:txBody>
          <a:bodyPr/>
          <a:lstStyle/>
          <a:p>
            <a:r>
              <a:rPr lang="fr-FR" b="1" dirty="0" err="1"/>
              <a:t>Dockerfile</a:t>
            </a:r>
            <a:r>
              <a:rPr lang="fr-FR" b="1" dirty="0"/>
              <a:t> </a:t>
            </a:r>
            <a:r>
              <a:rPr lang="fr-FR" dirty="0"/>
              <a:t>Décrit </a:t>
            </a:r>
            <a:r>
              <a:rPr lang="fr-FR" b="1" dirty="0"/>
              <a:t>comment construire</a:t>
            </a:r>
            <a:r>
              <a:rPr lang="fr-FR" dirty="0"/>
              <a:t> une image (la recette) (comment installer les </a:t>
            </a:r>
            <a:r>
              <a:rPr lang="fr-FR" dirty="0" err="1"/>
              <a:t>dependace</a:t>
            </a:r>
            <a:r>
              <a:rPr lang="fr-FR" dirty="0"/>
              <a:t> , copier les fichier...</a:t>
            </a:r>
          </a:p>
          <a:p>
            <a:r>
              <a:rPr lang="fr-FR" dirty="0"/>
              <a:t>.</a:t>
            </a:r>
            <a:r>
              <a:rPr lang="fr-FR" b="1" dirty="0"/>
              <a:t>docker-</a:t>
            </a:r>
            <a:r>
              <a:rPr lang="fr-FR" b="1" dirty="0" err="1"/>
              <a:t>compose.yml</a:t>
            </a:r>
            <a:r>
              <a:rPr lang="fr-FR" b="1" dirty="0"/>
              <a:t> </a:t>
            </a:r>
            <a:r>
              <a:rPr lang="fr-FR" dirty="0"/>
              <a:t>Décrit </a:t>
            </a:r>
            <a:r>
              <a:rPr lang="fr-FR" b="1" dirty="0"/>
              <a:t>comment exécuter</a:t>
            </a:r>
            <a:r>
              <a:rPr lang="fr-FR" dirty="0"/>
              <a:t> un ou plusieurs conteneurs, en précisant images, réseaux, volumes, variables d’environnement.</a:t>
            </a:r>
          </a:p>
        </p:txBody>
      </p:sp>
    </p:spTree>
    <p:extLst>
      <p:ext uri="{BB962C8B-B14F-4D97-AF65-F5344CB8AC3E}">
        <p14:creationId xmlns:p14="http://schemas.microsoft.com/office/powerpoint/2010/main" val="145778357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71450" y="1143000"/>
            <a:ext cx="5486400" cy="3086100"/>
          </a:xfrm>
          <a:prstGeom prst="rect">
            <a:avLst/>
          </a:prstGeom>
          <a:noFill/>
          <a:ln w="12700">
            <a:solidFill>
              <a:prstClr val="black"/>
            </a:solidFill>
          </a:ln>
        </p:spPr>
      </p:sp>
      <p:sp>
        <p:nvSpPr>
          <p:cNvPr id="3" name="Espace réservé des notes 2"/>
          <p:cNvSpPr>
            <a:spLocks noGrp="1"/>
          </p:cNvSpPr>
          <p:nvPr>
            <p:ph type="body" idx="1"/>
          </p:nvPr>
        </p:nvSpPr>
        <p:spPr>
          <a:xfrm>
            <a:off x="514350" y="4400550"/>
            <a:ext cx="4114800" cy="3600450"/>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 Nginx est un server web qui permet de </a:t>
            </a:r>
            <a:r>
              <a:rPr lang="fr-FR" b="1" dirty="0"/>
              <a:t>gérer efficacement les requêtes des utilisateurs et optimiser les performances du serveur</a:t>
            </a:r>
            <a:r>
              <a:rPr lang="fr-FR" dirty="0"/>
              <a:t>. Nginx </a:t>
            </a:r>
            <a:r>
              <a:rPr lang="fr-FR" b="1" dirty="0"/>
              <a:t>intercepte et choisit</a:t>
            </a:r>
            <a:r>
              <a:rPr lang="fr-FR" dirty="0"/>
              <a:t> où envoyer la requête selon la configuration.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r>
              <a:rPr lang="fr-FR" dirty="0"/>
              <a:t>Nginx agit comme un chef d'orchestre intelligent : quand le client demande /, il sert l'application principale, quand c'est /assets/ il optimise le cache des fichiers statiques, et quand c'est /api/ il redirige </a:t>
            </a:r>
            <a:r>
              <a:rPr lang="fr-FR" dirty="0" err="1"/>
              <a:t>transparentement</a:t>
            </a:r>
            <a:r>
              <a:rPr lang="fr-FR" dirty="0"/>
              <a:t> vers le backend sur le port 3000.</a:t>
            </a:r>
          </a:p>
          <a:p>
            <a:r>
              <a:rPr lang="fr-FR" dirty="0"/>
              <a:t>/ (racines) , il recherche d'abord le fichier demandé. Si l'utilisateur tape localhost/about, Nginx cherchera un fichier about si trouve pas il va index.html</a:t>
            </a:r>
          </a:p>
          <a:p>
            <a:endParaRPr lang="fr-FR" dirty="0"/>
          </a:p>
          <a:p>
            <a:r>
              <a:rPr lang="fr-FR" dirty="0"/>
              <a:t>Nginx ne gère pas directement les requêtes ici. Au lieu de cela, il agit comme un </a:t>
            </a:r>
            <a:r>
              <a:rPr lang="fr-FR" b="1" dirty="0"/>
              <a:t>proxy inverse</a:t>
            </a:r>
            <a:r>
              <a:rPr lang="fr-FR" dirty="0"/>
              <a:t> : il transmet la requête au serveur backend qui est en écoute sur le port </a:t>
            </a:r>
            <a:r>
              <a:rPr lang="fr-FR" b="1" dirty="0"/>
              <a:t>3000</a:t>
            </a:r>
            <a:r>
              <a:rPr lang="fr-FR" dirty="0"/>
              <a:t> (dashboard-api-backend:3000). Cela permet de masquer l'adresse interne du backend et de centraliser la gestion des requêtes, la sécurité et la performance via Nginx. C'est une pratique standard pour les architectures modernes.</a:t>
            </a:r>
          </a:p>
          <a:p>
            <a:r>
              <a:rPr lang="fr-FR" b="1" dirty="0"/>
              <a:t>Sécurité</a:t>
            </a:r>
          </a:p>
          <a:p>
            <a:r>
              <a:rPr lang="fr-FR" dirty="0"/>
              <a:t>Nginx peut filtrer le trafic avant qu’il n’atteigne le backend.</a:t>
            </a:r>
          </a:p>
          <a:p>
            <a:r>
              <a:rPr lang="fr-FR" dirty="0"/>
              <a:t>On peut limiter certains types de requêtes, ajouter du HTTPS, du rate-</a:t>
            </a:r>
            <a:r>
              <a:rPr lang="fr-FR" dirty="0" err="1"/>
              <a:t>limiting</a:t>
            </a:r>
            <a:r>
              <a:rPr lang="fr-FR" dirty="0"/>
              <a:t>, ou un firewall d’application (WAF).</a:t>
            </a:r>
          </a:p>
          <a:p>
            <a:r>
              <a:rPr lang="fr-FR" dirty="0"/>
              <a:t>Le backend reste masqué derrière le reverse proxy, donc moins exposé.</a:t>
            </a:r>
          </a:p>
          <a:p>
            <a:r>
              <a:rPr lang="fr-FR" b="1" dirty="0"/>
              <a:t>5️⃣ Performance et mise en cache</a:t>
            </a:r>
          </a:p>
          <a:p>
            <a:r>
              <a:rPr lang="fr-FR" dirty="0"/>
              <a:t>Nginx peut mettre en cache certaines réponses API pour réduire la charge sur le backend.</a:t>
            </a:r>
          </a:p>
          <a:p>
            <a:r>
              <a:rPr lang="fr-FR" dirty="0"/>
              <a:t>Il peut également gérer la compression </a:t>
            </a:r>
            <a:r>
              <a:rPr lang="fr-FR" dirty="0" err="1"/>
              <a:t>gzip</a:t>
            </a:r>
            <a:r>
              <a:rPr lang="fr-FR" dirty="0"/>
              <a:t>, ce qui accélère les échanges de données.</a:t>
            </a:r>
          </a:p>
          <a:p>
            <a:r>
              <a:rPr lang="fr-FR" b="1" dirty="0"/>
              <a:t>6️⃣ </a:t>
            </a:r>
            <a:r>
              <a:rPr lang="fr-FR" b="1" dirty="0" err="1"/>
              <a:t>Load</a:t>
            </a:r>
            <a:r>
              <a:rPr lang="fr-FR" b="1" dirty="0"/>
              <a:t> balancing et haute disponibilité</a:t>
            </a:r>
          </a:p>
          <a:p>
            <a:r>
              <a:rPr lang="fr-FR" dirty="0"/>
              <a:t>Si tu as plusieurs instances de ton backend, Nginx peut répartir les requêtes (</a:t>
            </a:r>
            <a:r>
              <a:rPr lang="fr-FR" dirty="0" err="1"/>
              <a:t>proxy_pass</a:t>
            </a:r>
            <a:r>
              <a:rPr lang="fr-FR" dirty="0"/>
              <a:t>) entre elles, améliorant la scalabilité et la tolérance aux pannes.</a:t>
            </a:r>
          </a:p>
          <a:p>
            <a:r>
              <a:rPr lang="fr-FR" b="1" dirty="0"/>
              <a:t>7️⃣ </a:t>
            </a:r>
            <a:r>
              <a:rPr lang="fr-FR" b="1" dirty="0" err="1"/>
              <a:t>Logging</a:t>
            </a:r>
            <a:r>
              <a:rPr lang="fr-FR" b="1" dirty="0"/>
              <a:t> centralisé</a:t>
            </a:r>
          </a:p>
          <a:p>
            <a:r>
              <a:rPr lang="fr-FR" dirty="0"/>
              <a:t>Nginx peut centraliser les logs des requêtes HTTP, ce qui permet de surveiller et d’analyser facilement le trafic API.</a:t>
            </a:r>
          </a:p>
          <a:p>
            <a:r>
              <a:rPr lang="fr-FR" dirty="0"/>
              <a:t>💡 </a:t>
            </a:r>
            <a:r>
              <a:rPr lang="fr-FR" b="1" dirty="0"/>
              <a:t>En résumé :</a:t>
            </a:r>
            <a:br>
              <a:rPr lang="fr-FR" dirty="0"/>
            </a:br>
            <a:r>
              <a:rPr lang="fr-FR" dirty="0"/>
              <a:t>Rediriger les requêtes API via Nginx permet de </a:t>
            </a:r>
            <a:r>
              <a:rPr lang="fr-FR" b="1" dirty="0"/>
              <a:t>simplifier le frontend, sécuriser le backend, gérer le trafic efficacement et préparer la scalabilité</a:t>
            </a:r>
            <a:r>
              <a:rPr lang="fr-FR" dirty="0"/>
              <a:t>, tout en centralisant la gestion des requêtes HTTP.</a:t>
            </a:r>
          </a:p>
          <a:p>
            <a:endParaRPr lang="fr-FR" dirty="0"/>
          </a:p>
        </p:txBody>
      </p:sp>
    </p:spTree>
    <p:extLst>
      <p:ext uri="{BB962C8B-B14F-4D97-AF65-F5344CB8AC3E}">
        <p14:creationId xmlns:p14="http://schemas.microsoft.com/office/powerpoint/2010/main" val="15910823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71450" y="1143000"/>
            <a:ext cx="5486400" cy="3086100"/>
          </a:xfrm>
          <a:prstGeom prst="rect">
            <a:avLst/>
          </a:prstGeom>
          <a:noFill/>
          <a:ln w="12700">
            <a:solidFill>
              <a:prstClr val="black"/>
            </a:solidFill>
          </a:ln>
        </p:spPr>
      </p:sp>
      <p:sp>
        <p:nvSpPr>
          <p:cNvPr id="3" name="Espace réservé des notes 2"/>
          <p:cNvSpPr>
            <a:spLocks noGrp="1"/>
          </p:cNvSpPr>
          <p:nvPr>
            <p:ph type="body" idx="1"/>
          </p:nvPr>
        </p:nvSpPr>
        <p:spPr>
          <a:xfrm>
            <a:off x="514350" y="4400550"/>
            <a:ext cx="4114800" cy="3600450"/>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Nginx est utilisé pour </a:t>
            </a:r>
            <a:r>
              <a:rPr lang="fr-FR" b="1" dirty="0"/>
              <a:t>héberger des sites web, gérer efficacement les requêtes des utilisateurs et optimiser les performances du serveur</a:t>
            </a:r>
            <a:r>
              <a:rPr lang="fr-FR" dirty="0"/>
              <a:t>.</a:t>
            </a:r>
          </a:p>
          <a:p>
            <a:r>
              <a:rPr lang="fr-FR" dirty="0"/>
              <a:t>Si on demande /, Nginx sert index.html.</a:t>
            </a:r>
          </a:p>
          <a:p>
            <a:r>
              <a:rPr lang="fr-FR" dirty="0"/>
              <a:t>Pour toutes les requêtes </a:t>
            </a:r>
            <a:r>
              <a:rPr lang="fr-FR" b="1" dirty="0"/>
              <a:t>/…</a:t>
            </a:r>
            <a:r>
              <a:rPr lang="fr-FR" dirty="0"/>
              <a:t>, Nginx cherche d’abord un fichier correspondant.</a:t>
            </a:r>
          </a:p>
          <a:p>
            <a:r>
              <a:rPr lang="fr-FR" dirty="0"/>
              <a:t>Sinon, il retourne index.html.</a:t>
            </a:r>
          </a:p>
          <a:p>
            <a:endParaRPr lang="fr-FR" dirty="0"/>
          </a:p>
          <a:p>
            <a:r>
              <a:rPr lang="fr-FR" dirty="0"/>
              <a:t>Tout ce qui commence par /api/ est </a:t>
            </a:r>
            <a:r>
              <a:rPr lang="fr-FR" b="1" dirty="0"/>
              <a:t>redirigé vers ton backend</a:t>
            </a:r>
            <a:r>
              <a:rPr lang="fr-FR" dirty="0"/>
              <a:t> Node.js sur le port 3000 (</a:t>
            </a:r>
            <a:r>
              <a:rPr lang="fr-FR" dirty="0" err="1"/>
              <a:t>dashboard</a:t>
            </a:r>
            <a:r>
              <a:rPr lang="fr-FR" dirty="0"/>
              <a:t>-api-backend).</a:t>
            </a:r>
          </a:p>
          <a:p>
            <a:r>
              <a:rPr lang="fr-FR" dirty="0"/>
              <a:t>Les </a:t>
            </a:r>
            <a:r>
              <a:rPr lang="fr-FR" dirty="0" err="1"/>
              <a:t>proxy_set_header</a:t>
            </a:r>
            <a:r>
              <a:rPr lang="fr-FR" dirty="0"/>
              <a:t> permettent de :</a:t>
            </a:r>
          </a:p>
          <a:p>
            <a:pPr lvl="1"/>
            <a:r>
              <a:rPr lang="fr-FR" dirty="0"/>
              <a:t>Maintenir l’IP réelle du client (X-Real-IP).</a:t>
            </a:r>
          </a:p>
          <a:p>
            <a:pPr lvl="1"/>
            <a:r>
              <a:rPr lang="fr-FR" dirty="0"/>
              <a:t>Gérer </a:t>
            </a:r>
            <a:r>
              <a:rPr lang="fr-FR" dirty="0" err="1"/>
              <a:t>WebSockets</a:t>
            </a:r>
            <a:r>
              <a:rPr lang="fr-FR" dirty="0"/>
              <a:t> (Upgrade, Connection).</a:t>
            </a:r>
          </a:p>
          <a:p>
            <a:pPr lvl="1"/>
            <a:r>
              <a:rPr lang="fr-FR" dirty="0"/>
              <a:t>Conserver le protocole (HTTP/HTTPS) et le nom d’hôte.</a:t>
            </a:r>
          </a:p>
          <a:p>
            <a:r>
              <a:rPr lang="fr-FR" dirty="0" err="1"/>
              <a:t>proxy_cache_bypass</a:t>
            </a:r>
            <a:r>
              <a:rPr lang="fr-FR" dirty="0"/>
              <a:t> $</a:t>
            </a:r>
            <a:r>
              <a:rPr lang="fr-FR" dirty="0" err="1"/>
              <a:t>http_upgrade</a:t>
            </a:r>
            <a:r>
              <a:rPr lang="fr-FR" dirty="0"/>
              <a:t> → évite la mise en cache si on upgrade vers </a:t>
            </a:r>
            <a:r>
              <a:rPr lang="fr-FR" dirty="0" err="1"/>
              <a:t>WebSocket</a:t>
            </a:r>
            <a:r>
              <a:rPr lang="fr-FR" dirty="0"/>
              <a:t>.</a:t>
            </a:r>
          </a:p>
          <a:p>
            <a:endParaRPr lang="fr-FR" dirty="0"/>
          </a:p>
          <a:p>
            <a:endParaRPr lang="fr-FR" dirty="0"/>
          </a:p>
        </p:txBody>
      </p:sp>
    </p:spTree>
    <p:extLst>
      <p:ext uri="{BB962C8B-B14F-4D97-AF65-F5344CB8AC3E}">
        <p14:creationId xmlns:p14="http://schemas.microsoft.com/office/powerpoint/2010/main" val="39578651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Limiter les </a:t>
            </a:r>
            <a:r>
              <a:rPr lang="en-US" dirty="0" err="1"/>
              <a:t>reqs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71450" y="1143000"/>
            <a:ext cx="5486400" cy="3086100"/>
          </a:xfrm>
          <a:prstGeom prst="rect">
            <a:avLst/>
          </a:prstGeom>
          <a:noFill/>
          <a:ln w="12700">
            <a:solidFill>
              <a:prstClr val="black"/>
            </a:solidFill>
          </a:ln>
        </p:spPr>
      </p:sp>
      <p:sp>
        <p:nvSpPr>
          <p:cNvPr id="3" name="Espace réservé des notes 2"/>
          <p:cNvSpPr>
            <a:spLocks noGrp="1"/>
          </p:cNvSpPr>
          <p:nvPr>
            <p:ph type="body" idx="1"/>
          </p:nvPr>
        </p:nvSpPr>
        <p:spPr>
          <a:xfrm>
            <a:off x="514350" y="4400550"/>
            <a:ext cx="4114800" cy="3600450"/>
          </a:xfrm>
          <a:prstGeom prst="rect">
            <a:avLst/>
          </a:prstGeom>
        </p:spPr>
        <p:txBody>
          <a:bodyPr/>
          <a:lstStyle/>
          <a:p>
            <a:r>
              <a:rPr lang="fr-FR" dirty="0" err="1"/>
              <a:t>Error</a:t>
            </a:r>
            <a:r>
              <a:rPr lang="fr-FR" dirty="0"/>
              <a:t> 429( trop de </a:t>
            </a:r>
            <a:r>
              <a:rPr lang="fr-FR" dirty="0" err="1"/>
              <a:t>reqt</a:t>
            </a:r>
            <a:r>
              <a:rPr lang="fr-FR" dirty="0"/>
              <a:t>) et donc non traiter </a:t>
            </a:r>
            <a:r>
              <a:rPr lang="fr-FR" dirty="0" err="1"/>
              <a:t>jusqua</a:t>
            </a:r>
            <a:r>
              <a:rPr lang="fr-FR" dirty="0"/>
              <a:t> la </a:t>
            </a:r>
            <a:r>
              <a:rPr lang="fr-FR" dirty="0" err="1"/>
              <a:t>fenetre</a:t>
            </a:r>
            <a:r>
              <a:rPr lang="fr-FR" dirty="0"/>
              <a:t> expiré</a:t>
            </a:r>
          </a:p>
        </p:txBody>
      </p:sp>
    </p:spTree>
    <p:extLst>
      <p:ext uri="{BB962C8B-B14F-4D97-AF65-F5344CB8AC3E}">
        <p14:creationId xmlns:p14="http://schemas.microsoft.com/office/powerpoint/2010/main" val="220496032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71450" y="1143000"/>
            <a:ext cx="5486400" cy="3086100"/>
          </a:xfrm>
          <a:prstGeom prst="rect">
            <a:avLst/>
          </a:prstGeom>
          <a:noFill/>
          <a:ln w="12700">
            <a:solidFill>
              <a:prstClr val="black"/>
            </a:solidFill>
          </a:ln>
        </p:spPr>
      </p:sp>
      <p:sp>
        <p:nvSpPr>
          <p:cNvPr id="3" name="Espace réservé des notes 2"/>
          <p:cNvSpPr>
            <a:spLocks noGrp="1"/>
          </p:cNvSpPr>
          <p:nvPr>
            <p:ph type="body" idx="1"/>
          </p:nvPr>
        </p:nvSpPr>
        <p:spPr>
          <a:xfrm>
            <a:off x="514350" y="4400550"/>
            <a:ext cx="4114800" cy="3600450"/>
          </a:xfrm>
          <a:prstGeom prst="rect">
            <a:avLst/>
          </a:prstGeom>
        </p:spPr>
        <p:txBody>
          <a:bodyPr/>
          <a:lstStyle/>
          <a:p>
            <a:r>
              <a:rPr lang="fr-FR" b="1" dirty="0"/>
              <a:t>Le projet </a:t>
            </a:r>
            <a:r>
              <a:rPr lang="fr-FR" dirty="0"/>
              <a:t>a atteint ses objectifs principaux en créant une solution </a:t>
            </a:r>
            <a:r>
              <a:rPr lang="fr-FR" b="1" dirty="0"/>
              <a:t>centralisée</a:t>
            </a:r>
            <a:r>
              <a:rPr lang="fr-FR" dirty="0"/>
              <a:t> et </a:t>
            </a:r>
            <a:r>
              <a:rPr lang="fr-FR" b="1" dirty="0"/>
              <a:t>sécurisée</a:t>
            </a:r>
            <a:r>
              <a:rPr lang="fr-FR" dirty="0"/>
              <a:t> pour l’implémentation de multiples sources de </a:t>
            </a:r>
            <a:r>
              <a:rPr lang="fr-FR" dirty="0" err="1"/>
              <a:t>donnéesen</a:t>
            </a:r>
            <a:r>
              <a:rPr lang="fr-FR" dirty="0"/>
              <a:t> utilisant une architecture moderne et conteneurisée (météo, finance, mail, etc.)</a:t>
            </a:r>
          </a:p>
          <a:p>
            <a:r>
              <a:rPr lang="fr-FR" b="1" dirty="0"/>
              <a:t>Sécurité :</a:t>
            </a:r>
            <a:r>
              <a:rPr lang="fr-FR" dirty="0"/>
              <a:t> Détails sur le "Stockage des </a:t>
            </a:r>
            <a:r>
              <a:rPr lang="fr-FR" dirty="0" err="1"/>
              <a:t>tokens</a:t>
            </a:r>
            <a:r>
              <a:rPr lang="fr-FR" dirty="0"/>
              <a:t> sécurisé" (ex: </a:t>
            </a:r>
          </a:p>
          <a:p>
            <a:r>
              <a:rPr lang="fr-FR" i="1" dirty="0" err="1"/>
              <a:t>HttpOnly</a:t>
            </a:r>
            <a:r>
              <a:rPr lang="fr-FR" i="1" dirty="0"/>
              <a:t> cookies</a:t>
            </a:r>
            <a:r>
              <a:rPr lang="fr-FR" dirty="0"/>
              <a:t> ou chiffrement côté serveur).</a:t>
            </a:r>
          </a:p>
          <a:p>
            <a:r>
              <a:rPr lang="fr-FR" b="1" dirty="0"/>
              <a:t>Fonctionnalités/UX :</a:t>
            </a:r>
            <a:r>
              <a:rPr lang="fr-FR" dirty="0"/>
              <a:t> PWA , nouvelles APIs (ex: domotique, notifications push, etc.).</a:t>
            </a:r>
          </a:p>
          <a:p>
            <a:r>
              <a:rPr lang="fr-FR" b="1" dirty="0"/>
              <a:t>Développement :</a:t>
            </a:r>
            <a:r>
              <a:rPr lang="fr-FR" dirty="0"/>
              <a:t> Migration iOS/Android (ou </a:t>
            </a:r>
            <a:r>
              <a:rPr lang="fr-FR" dirty="0" err="1"/>
              <a:t>React</a:t>
            </a:r>
            <a:r>
              <a:rPr lang="fr-FR" dirty="0"/>
              <a:t> Native/Flutter) pour le multiplateforme.</a:t>
            </a:r>
          </a:p>
          <a:p>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r>
              <a:rPr lang="en-US" dirty="0" err="1"/>
              <a:t>Santé,sport</a:t>
            </a:r>
            <a:r>
              <a:rPr lang="en-US" dirty="0"/>
              <a:t>…)</a:t>
            </a:r>
          </a:p>
          <a:p>
            <a:r>
              <a:rPr lang="fr-FR" dirty="0" err="1"/>
              <a:t>Pwa</a:t>
            </a:r>
            <a:r>
              <a:rPr lang="fr-FR" dirty="0"/>
              <a:t> &gt; installation direct sur mobile , </a:t>
            </a:r>
            <a:r>
              <a:rPr lang="fr-FR" dirty="0" err="1"/>
              <a:t>ofline</a:t>
            </a:r>
            <a:r>
              <a:rPr lang="fr-FR" dirty="0"/>
              <a:t> </a:t>
            </a:r>
            <a:r>
              <a:rPr lang="fr-FR" dirty="0" err="1"/>
              <a:t>acces</a:t>
            </a:r>
            <a:endParaRPr lang="fr-FR" dirty="0"/>
          </a:p>
          <a:p>
            <a:r>
              <a:rPr lang="fr-FR" dirty="0"/>
              <a:t>IOS &gt; use </a:t>
            </a:r>
            <a:r>
              <a:rPr lang="fr-FR" b="1" dirty="0" err="1"/>
              <a:t>SwiftUI</a:t>
            </a:r>
            <a:r>
              <a:rPr lang="fr-FR" dirty="0"/>
              <a:t> ou </a:t>
            </a:r>
            <a:r>
              <a:rPr lang="fr-FR" b="1" dirty="0" err="1"/>
              <a:t>UIKit</a:t>
            </a:r>
            <a:r>
              <a:rPr lang="fr-FR" dirty="0"/>
              <a:t>. Re </a:t>
            </a:r>
            <a:r>
              <a:rPr lang="fr-FR" dirty="0" err="1"/>
              <a:t>ecriture</a:t>
            </a:r>
            <a:r>
              <a:rPr lang="fr-FR" dirty="0"/>
              <a:t> de frontend ou </a:t>
            </a:r>
            <a:r>
              <a:rPr lang="fr-FR" b="1" dirty="0"/>
              <a:t>Cordova le code tourne sur une app native </a:t>
            </a:r>
            <a:r>
              <a:rPr lang="fr-FR" b="1" dirty="0" err="1"/>
              <a:t>grace</a:t>
            </a:r>
            <a:r>
              <a:rPr lang="fr-FR" b="1" dirty="0"/>
              <a:t> a une </a:t>
            </a:r>
            <a:r>
              <a:rPr lang="fr-FR" b="1" dirty="0" err="1"/>
              <a:t>WebView</a:t>
            </a:r>
            <a:endParaRPr lang="fr-FR" b="1" dirty="0"/>
          </a:p>
          <a:p>
            <a:r>
              <a:rPr lang="fr-FR" dirty="0"/>
              <a:t>Une </a:t>
            </a:r>
            <a:r>
              <a:rPr lang="fr-FR" dirty="0" err="1"/>
              <a:t>WebView</a:t>
            </a:r>
            <a:r>
              <a:rPr lang="fr-FR" dirty="0"/>
              <a:t> est </a:t>
            </a:r>
            <a:r>
              <a:rPr lang="fr-FR" b="1" dirty="0"/>
              <a:t>un navigateur miniaturisé intégré dans une application native</a:t>
            </a:r>
            <a:r>
              <a:rPr lang="fr-FR" dirty="0"/>
              <a:t>.</a:t>
            </a:r>
            <a:endParaRPr lang="fr-FR" b="1" dirty="0"/>
          </a:p>
        </p:txBody>
      </p:sp>
    </p:spTree>
    <p:extLst>
      <p:ext uri="{BB962C8B-B14F-4D97-AF65-F5344CB8AC3E}">
        <p14:creationId xmlns:p14="http://schemas.microsoft.com/office/powerpoint/2010/main" val="39399492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b="1" dirty="0"/>
              <a:t>Centralisation des données</a:t>
            </a:r>
            <a:r>
              <a:rPr lang="fr-FR" dirty="0"/>
              <a:t> : Intégrer plusieurs APIs pour regrouper des informations variées en un seul endroit.</a:t>
            </a:r>
          </a:p>
          <a:p>
            <a:r>
              <a:rPr lang="fr-FR" b="1" dirty="0"/>
              <a:t>Personnalisation de l'interface</a:t>
            </a:r>
            <a:r>
              <a:rPr lang="fr-FR" dirty="0"/>
              <a:t> : Offrir une interface utilisateur moderne, responsive et personnalisable selon les préférences de l'utilisateur.</a:t>
            </a:r>
          </a:p>
          <a:p>
            <a:r>
              <a:rPr lang="fr-FR" b="1" dirty="0"/>
              <a:t>Sécurité</a:t>
            </a:r>
            <a:r>
              <a:rPr lang="fr-FR" dirty="0"/>
              <a:t> : Mettre en place un système d'authentification sécurisé avec gestion des rôles et des </a:t>
            </a:r>
            <a:r>
              <a:rPr lang="fr-FR" dirty="0" err="1"/>
              <a:t>tokens</a:t>
            </a:r>
            <a:r>
              <a:rPr lang="fr-FR" dirty="0"/>
              <a:t> JWT.</a:t>
            </a:r>
          </a:p>
          <a:p>
            <a:r>
              <a:rPr lang="fr-FR" b="1" dirty="0"/>
              <a:t>Accessibilité multiplateforme</a:t>
            </a:r>
            <a:r>
              <a:rPr lang="fr-FR" dirty="0"/>
              <a:t> : Assurer une expérience utilisateur optimale sur différents appareils et navigateurs.</a:t>
            </a:r>
          </a:p>
          <a:p>
            <a:r>
              <a:rPr lang="fr-FR" b="1" dirty="0"/>
              <a:t>Déploiement via Docker</a:t>
            </a:r>
            <a:r>
              <a:rPr lang="fr-FR" dirty="0"/>
              <a:t> : Permettre une installation simple et reproductible sur n’importe quel environnement grâce aux conteneurs Docker.</a:t>
            </a: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FRONTEND</a:t>
            </a:r>
          </a:p>
          <a:p>
            <a:r>
              <a:rPr lang="fr-FR" dirty="0"/>
              <a:t>Vue 3 + Vite pour un rendu rapide et réactif</a:t>
            </a:r>
          </a:p>
          <a:p>
            <a:r>
              <a:rPr lang="fr-FR" dirty="0" err="1"/>
              <a:t>Tailwind</a:t>
            </a:r>
            <a:r>
              <a:rPr lang="fr-FR" dirty="0"/>
              <a:t> CSS pour un design moderne et responsive</a:t>
            </a:r>
          </a:p>
          <a:p>
            <a:r>
              <a:rPr lang="fr-FR" dirty="0"/>
              <a:t>Gestion de l’état via </a:t>
            </a:r>
            <a:r>
              <a:rPr lang="fr-FR" dirty="0" err="1"/>
              <a:t>Pinia</a:t>
            </a:r>
            <a:r>
              <a:rPr lang="fr-FR" dirty="0"/>
              <a:t> ou </a:t>
            </a:r>
            <a:r>
              <a:rPr lang="fr-FR" dirty="0" err="1"/>
              <a:t>Vuex</a:t>
            </a:r>
            <a:r>
              <a:rPr lang="fr-FR" dirty="0"/>
              <a:t> (selon architecture)</a:t>
            </a:r>
          </a:p>
          <a:p>
            <a:r>
              <a:rPr lang="fr-FR" b="1" dirty="0"/>
              <a:t>Backend</a:t>
            </a:r>
          </a:p>
          <a:p>
            <a:r>
              <a:rPr lang="fr-FR" dirty="0"/>
              <a:t>Node.js avec Express pour les APIs</a:t>
            </a:r>
          </a:p>
          <a:p>
            <a:r>
              <a:rPr lang="fr-FR" dirty="0"/>
              <a:t>MongoDB comme base de données NoSQL</a:t>
            </a:r>
          </a:p>
          <a:p>
            <a:r>
              <a:rPr lang="fr-FR" dirty="0"/>
              <a:t>Gestion des utilisateurs et authentification sécurisée (JWT)</a:t>
            </a:r>
          </a:p>
          <a:p>
            <a:r>
              <a:rPr lang="fr-FR" b="1" dirty="0"/>
              <a:t>Caches &amp; APIs externes</a:t>
            </a:r>
          </a:p>
          <a:p>
            <a:r>
              <a:rPr lang="fr-FR" dirty="0"/>
              <a:t>Mise en cache pour optimiser les performances</a:t>
            </a:r>
          </a:p>
          <a:p>
            <a:r>
              <a:rPr lang="fr-FR" dirty="0"/>
              <a:t>Intégration de multiples APIs : météo, bourse, Gmail, Spotify…</a:t>
            </a:r>
          </a:p>
          <a:p>
            <a:r>
              <a:rPr lang="fr-FR" b="1" dirty="0"/>
              <a:t>Conteneurisation</a:t>
            </a:r>
          </a:p>
          <a:p>
            <a:r>
              <a:rPr lang="fr-FR" dirty="0"/>
              <a:t>Docker pour isoler les services</a:t>
            </a:r>
          </a:p>
          <a:p>
            <a:r>
              <a:rPr lang="fr-FR" dirty="0"/>
              <a:t>docker-compose pour orchestrer frontend, backend et base de données</a:t>
            </a:r>
          </a:p>
          <a:p>
            <a:r>
              <a:rPr lang="fr-FR" dirty="0"/>
              <a:t>Déploiement simple et reproductible sur n’importe quel environnement</a:t>
            </a:r>
          </a:p>
          <a:p>
            <a:r>
              <a:rPr lang="fr-FR" b="1" dirty="0"/>
              <a:t>Performance &amp; optimisation</a:t>
            </a:r>
          </a:p>
          <a:p>
            <a:r>
              <a:rPr lang="fr-FR" dirty="0"/>
              <a:t>Appels API asynchrones et parallèles</a:t>
            </a:r>
          </a:p>
          <a:p>
            <a:r>
              <a:rPr lang="fr-FR" dirty="0"/>
              <a:t>Cache côté backend et frontend pour réduire les temps de réponse</a:t>
            </a:r>
          </a:p>
          <a:p>
            <a:r>
              <a:rPr lang="fr-FR" dirty="0"/>
              <a:t>Interface fluide même avec plusieurs widgets actifs</a:t>
            </a: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71450" y="1143000"/>
            <a:ext cx="5486400" cy="3086100"/>
          </a:xfrm>
          <a:prstGeom prst="rect">
            <a:avLst/>
          </a:prstGeom>
          <a:noFill/>
          <a:ln w="12700">
            <a:solidFill>
              <a:prstClr val="black"/>
            </a:solidFill>
          </a:ln>
        </p:spPr>
      </p:sp>
      <p:sp>
        <p:nvSpPr>
          <p:cNvPr id="3" name="Espace réservé des notes 2"/>
          <p:cNvSpPr>
            <a:spLocks noGrp="1"/>
          </p:cNvSpPr>
          <p:nvPr>
            <p:ph type="body" idx="1"/>
          </p:nvPr>
        </p:nvSpPr>
        <p:spPr>
          <a:xfrm>
            <a:off x="514350" y="4400550"/>
            <a:ext cx="4114800" cy="3600450"/>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i="0" kern="1200" dirty="0">
                <a:solidFill>
                  <a:schemeClr val="tx1"/>
                </a:solidFill>
                <a:effectLst/>
                <a:latin typeface="+mn-lt"/>
                <a:ea typeface="+mn-ea"/>
                <a:cs typeface="+mn-cs"/>
              </a:rPr>
              <a:t>Une API est une interface qui permet à des applications de communiquer entre elles.</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i="0" kern="1200" dirty="0">
                <a:solidFill>
                  <a:schemeClr val="tx1"/>
                </a:solidFill>
                <a:effectLst/>
                <a:latin typeface="+mn-lt"/>
                <a:ea typeface="+mn-ea"/>
                <a:cs typeface="+mn-cs"/>
              </a:rPr>
              <a:t>REST </a:t>
            </a:r>
            <a:r>
              <a:rPr lang="fr-FR" dirty="0"/>
              <a:t>Utilise HTTP et les méthodes standards : GET, POST, PUT, DELETE.</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i="0" kern="1200" dirty="0" err="1">
                <a:solidFill>
                  <a:schemeClr val="tx1"/>
                </a:solidFill>
                <a:effectLst/>
                <a:latin typeface="+mn-lt"/>
                <a:ea typeface="+mn-ea"/>
                <a:cs typeface="+mn-cs"/>
              </a:rPr>
              <a:t>GrahQL</a:t>
            </a:r>
            <a:r>
              <a:rPr lang="fr-FR" sz="1200" b="0" i="0" kern="1200" dirty="0">
                <a:solidFill>
                  <a:schemeClr val="tx1"/>
                </a:solidFill>
                <a:effectLst/>
                <a:latin typeface="+mn-lt"/>
                <a:ea typeface="+mn-ea"/>
                <a:cs typeface="+mn-cs"/>
              </a:rPr>
              <a:t> </a:t>
            </a:r>
            <a:r>
              <a:rPr lang="fr-FR" dirty="0"/>
              <a:t>Permet au client de demander exactement ce dont il a besoin. (mais </a:t>
            </a:r>
            <a:r>
              <a:rPr lang="fr-FR" dirty="0" err="1"/>
              <a:t>pluc</a:t>
            </a:r>
            <a:r>
              <a:rPr lang="fr-FR" dirty="0"/>
              <a:t> </a:t>
            </a:r>
            <a:r>
              <a:rPr lang="fr-FR" dirty="0" err="1"/>
              <a:t>omplexe</a:t>
            </a:r>
            <a:r>
              <a:rPr lang="fr-FR" dirty="0"/>
              <a:t> a </a:t>
            </a:r>
            <a:r>
              <a:rPr lang="fr-FR" dirty="0" err="1"/>
              <a:t>metre</a:t>
            </a:r>
            <a:r>
              <a:rPr lang="fr-FR" dirty="0"/>
              <a:t> en place)</a:t>
            </a:r>
            <a:endParaRPr lang="fr-FR"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i="0" kern="1200" dirty="0">
                <a:solidFill>
                  <a:schemeClr val="tx1"/>
                </a:solidFill>
                <a:effectLst/>
                <a:latin typeface="+mn-lt"/>
                <a:ea typeface="+mn-ea"/>
                <a:cs typeface="+mn-cs"/>
              </a:rPr>
              <a:t>(c’est pas juste un envoie mais un échange)</a:t>
            </a:r>
          </a:p>
          <a:p>
            <a:r>
              <a:rPr lang="fr-FR" sz="1200" b="0" i="0" kern="1200" dirty="0">
                <a:solidFill>
                  <a:schemeClr val="tx1"/>
                </a:solidFill>
                <a:effectLst/>
                <a:latin typeface="+mn-lt"/>
                <a:ea typeface="+mn-ea"/>
                <a:cs typeface="+mn-cs"/>
              </a:rPr>
              <a:t>Le frontend (Vue) envoie des requêtes HTTP à ton backend Express.</a:t>
            </a:r>
          </a:p>
          <a:p>
            <a:r>
              <a:rPr lang="fr-FR" sz="1200" b="0" i="0" kern="1200" dirty="0">
                <a:solidFill>
                  <a:schemeClr val="tx1"/>
                </a:solidFill>
                <a:effectLst/>
                <a:latin typeface="+mn-lt"/>
                <a:ea typeface="+mn-ea"/>
                <a:cs typeface="+mn-cs"/>
              </a:rPr>
              <a:t>Le backend valide/sécurise (JWT), applique le cache/cors, puis appelle les APIs externes (Open‑</a:t>
            </a:r>
            <a:r>
              <a:rPr lang="fr-FR" sz="1200" b="0" i="0" kern="1200" dirty="0" err="1">
                <a:solidFill>
                  <a:schemeClr val="tx1"/>
                </a:solidFill>
                <a:effectLst/>
                <a:latin typeface="+mn-lt"/>
                <a:ea typeface="+mn-ea"/>
                <a:cs typeface="+mn-cs"/>
              </a:rPr>
              <a:t>Meteo</a:t>
            </a:r>
            <a:r>
              <a:rPr lang="fr-FR" sz="1200" b="0" i="0" kern="1200" dirty="0">
                <a:solidFill>
                  <a:schemeClr val="tx1"/>
                </a:solidFill>
                <a:effectLst/>
                <a:latin typeface="+mn-lt"/>
                <a:ea typeface="+mn-ea"/>
                <a:cs typeface="+mn-cs"/>
              </a:rPr>
              <a:t>, </a:t>
            </a:r>
            <a:r>
              <a:rPr lang="fr-FR" sz="1200" b="0" i="0" kern="1200" dirty="0" err="1">
                <a:solidFill>
                  <a:schemeClr val="tx1"/>
                </a:solidFill>
                <a:effectLst/>
                <a:latin typeface="+mn-lt"/>
                <a:ea typeface="+mn-ea"/>
                <a:cs typeface="+mn-cs"/>
              </a:rPr>
              <a:t>Finnhub</a:t>
            </a:r>
            <a:r>
              <a:rPr lang="fr-FR" sz="1200" b="0" i="0" kern="1200" dirty="0">
                <a:solidFill>
                  <a:schemeClr val="tx1"/>
                </a:solidFill>
                <a:effectLst/>
                <a:latin typeface="+mn-lt"/>
                <a:ea typeface="+mn-ea"/>
                <a:cs typeface="+mn-cs"/>
              </a:rPr>
              <a:t>, Gmail, iTunes).</a:t>
            </a:r>
          </a:p>
          <a:p>
            <a:r>
              <a:rPr lang="fr-FR" sz="1200" b="0" i="0" kern="1200" dirty="0">
                <a:solidFill>
                  <a:schemeClr val="tx1"/>
                </a:solidFill>
                <a:effectLst/>
                <a:latin typeface="+mn-lt"/>
                <a:ea typeface="+mn-ea"/>
                <a:cs typeface="+mn-cs"/>
              </a:rPr>
              <a:t>Le backend retourne ensuite au front une réponse normalisée.</a:t>
            </a:r>
          </a:p>
          <a:p>
            <a:endParaRPr lang="fr-FR" dirty="0"/>
          </a:p>
          <a:p>
            <a:r>
              <a:rPr lang="fr-FR" b="1" dirty="0"/>
              <a:t>Aller</a:t>
            </a:r>
            <a:endParaRPr lang="fr-FR" dirty="0"/>
          </a:p>
          <a:p>
            <a:r>
              <a:rPr lang="fr-FR" dirty="0"/>
              <a:t>Frontend → envoie une </a:t>
            </a:r>
            <a:r>
              <a:rPr lang="fr-FR" b="1" dirty="0"/>
              <a:t>requête HTTP</a:t>
            </a:r>
            <a:r>
              <a:rPr lang="fr-FR" dirty="0"/>
              <a:t> (ex: GET /api/data) à ton </a:t>
            </a:r>
            <a:r>
              <a:rPr lang="fr-FR" b="1" dirty="0"/>
              <a:t>Backend (Express)</a:t>
            </a:r>
            <a:r>
              <a:rPr lang="fr-FR"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i="0" kern="1200" dirty="0">
                <a:solidFill>
                  <a:schemeClr val="tx1"/>
                </a:solidFill>
                <a:effectLst/>
                <a:latin typeface="+mn-lt"/>
                <a:ea typeface="+mn-ea"/>
                <a:cs typeface="+mn-cs"/>
              </a:rPr>
              <a:t>Le backend valide/sécurise (JWT), applique le cache/cors, puis appelle les APIs externes (Open‑</a:t>
            </a:r>
            <a:r>
              <a:rPr lang="fr-FR" sz="1200" b="0" i="0" kern="1200" dirty="0" err="1">
                <a:solidFill>
                  <a:schemeClr val="tx1"/>
                </a:solidFill>
                <a:effectLst/>
                <a:latin typeface="+mn-lt"/>
                <a:ea typeface="+mn-ea"/>
                <a:cs typeface="+mn-cs"/>
              </a:rPr>
              <a:t>Meteo</a:t>
            </a:r>
            <a:r>
              <a:rPr lang="fr-FR" sz="1200" b="0" i="0" kern="1200" dirty="0">
                <a:solidFill>
                  <a:schemeClr val="tx1"/>
                </a:solidFill>
                <a:effectLst/>
                <a:latin typeface="+mn-lt"/>
                <a:ea typeface="+mn-ea"/>
                <a:cs typeface="+mn-cs"/>
              </a:rPr>
              <a:t>, </a:t>
            </a:r>
            <a:r>
              <a:rPr lang="fr-FR" sz="1200" b="0" i="0" kern="1200" dirty="0" err="1">
                <a:solidFill>
                  <a:schemeClr val="tx1"/>
                </a:solidFill>
                <a:effectLst/>
                <a:latin typeface="+mn-lt"/>
                <a:ea typeface="+mn-ea"/>
                <a:cs typeface="+mn-cs"/>
              </a:rPr>
              <a:t>Finnhub</a:t>
            </a:r>
            <a:r>
              <a:rPr lang="fr-FR" sz="1200" b="0" i="0" kern="1200" dirty="0">
                <a:solidFill>
                  <a:schemeClr val="tx1"/>
                </a:solidFill>
                <a:effectLst/>
                <a:latin typeface="+mn-lt"/>
                <a:ea typeface="+mn-ea"/>
                <a:cs typeface="+mn-cs"/>
              </a:rPr>
              <a:t>, Gmail, iTunes).</a:t>
            </a:r>
          </a:p>
          <a:p>
            <a:r>
              <a:rPr lang="fr-FR" b="1" dirty="0"/>
              <a:t>Retour</a:t>
            </a:r>
            <a:endParaRPr lang="fr-FR" dirty="0"/>
          </a:p>
          <a:p>
            <a:r>
              <a:rPr lang="fr-FR" dirty="0"/>
              <a:t>L’</a:t>
            </a:r>
            <a:r>
              <a:rPr lang="fr-FR" b="1" dirty="0"/>
              <a:t>API externe</a:t>
            </a:r>
            <a:r>
              <a:rPr lang="fr-FR" dirty="0"/>
              <a:t> répond au </a:t>
            </a:r>
            <a:r>
              <a:rPr lang="fr-FR" b="1" dirty="0"/>
              <a:t>Backend</a:t>
            </a:r>
            <a:r>
              <a:rPr lang="fr-FR" dirty="0"/>
              <a:t> (souvent en JSON).</a:t>
            </a:r>
          </a:p>
          <a:p>
            <a:r>
              <a:rPr lang="fr-FR" dirty="0"/>
              <a:t>Le </a:t>
            </a:r>
            <a:r>
              <a:rPr lang="fr-FR" b="1" dirty="0"/>
              <a:t>Backend</a:t>
            </a:r>
            <a:r>
              <a:rPr lang="fr-FR" dirty="0"/>
              <a:t> traite/filtre/sécurise la donnée.</a:t>
            </a:r>
          </a:p>
          <a:p>
            <a:r>
              <a:rPr lang="fr-FR" dirty="0"/>
              <a:t>Puis il renvoie la </a:t>
            </a:r>
            <a:r>
              <a:rPr lang="fr-FR" b="1" dirty="0"/>
              <a:t>réponse JSON</a:t>
            </a:r>
            <a:r>
              <a:rPr lang="fr-FR" dirty="0"/>
              <a:t> au </a:t>
            </a:r>
            <a:r>
              <a:rPr lang="fr-FR" b="1" dirty="0"/>
              <a:t>Frontend</a:t>
            </a:r>
            <a:r>
              <a:rPr lang="fr-FR"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i="0" kern="1200" dirty="0">
                <a:solidFill>
                  <a:schemeClr val="tx1"/>
                </a:solidFill>
                <a:effectLst/>
                <a:latin typeface="+mn-lt"/>
                <a:ea typeface="+mn-ea"/>
                <a:cs typeface="+mn-cs"/>
              </a:rPr>
              <a:t>Bénéfices: réutilisable, sécurisée, performance via cache.</a:t>
            </a:r>
          </a:p>
          <a:p>
            <a:endParaRPr lang="fr-FR" dirty="0"/>
          </a:p>
        </p:txBody>
      </p:sp>
    </p:spTree>
    <p:extLst>
      <p:ext uri="{BB962C8B-B14F-4D97-AF65-F5344CB8AC3E}">
        <p14:creationId xmlns:p14="http://schemas.microsoft.com/office/powerpoint/2010/main" val="9977422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sz="1200" b="1" i="0" kern="1200" dirty="0">
                <a:solidFill>
                  <a:schemeClr val="tx1"/>
                </a:solidFill>
                <a:effectLst/>
                <a:latin typeface="+mn-lt"/>
                <a:ea typeface="+mn-ea"/>
                <a:cs typeface="+mn-cs"/>
              </a:rPr>
              <a:t>JWT </a:t>
            </a:r>
            <a:r>
              <a:rPr lang="fr-FR" sz="1200" b="1" i="0" kern="1200" dirty="0" err="1">
                <a:solidFill>
                  <a:schemeClr val="tx1"/>
                </a:solidFill>
                <a:effectLst/>
                <a:latin typeface="+mn-lt"/>
                <a:ea typeface="+mn-ea"/>
                <a:cs typeface="+mn-cs"/>
              </a:rPr>
              <a:t>Auth</a:t>
            </a:r>
            <a:r>
              <a:rPr lang="fr-FR" sz="1200" b="0" i="0" kern="1200" dirty="0">
                <a:solidFill>
                  <a:schemeClr val="tx1"/>
                </a:solidFill>
                <a:effectLst/>
                <a:latin typeface="+mn-lt"/>
                <a:ea typeface="+mn-ea"/>
                <a:cs typeface="+mn-cs"/>
              </a:rPr>
              <a:t>: </a:t>
            </a:r>
            <a:r>
              <a:rPr lang="fr-FR" sz="1200" b="0" i="0" kern="1200" dirty="0" err="1">
                <a:solidFill>
                  <a:schemeClr val="tx1"/>
                </a:solidFill>
                <a:effectLst/>
                <a:latin typeface="+mn-lt"/>
                <a:ea typeface="+mn-ea"/>
                <a:cs typeface="+mn-cs"/>
              </a:rPr>
              <a:t>Register</a:t>
            </a:r>
            <a:r>
              <a:rPr lang="fr-FR" sz="1200" b="0" i="0" kern="1200" dirty="0">
                <a:solidFill>
                  <a:schemeClr val="tx1"/>
                </a:solidFill>
                <a:effectLst/>
                <a:latin typeface="+mn-lt"/>
                <a:ea typeface="+mn-ea"/>
                <a:cs typeface="+mn-cs"/>
              </a:rPr>
              <a:t>/Login, 24h, rôles, middleware d’accès.</a:t>
            </a:r>
          </a:p>
          <a:p>
            <a:r>
              <a:rPr lang="fr-FR" sz="1200" b="1" i="0" kern="1200" dirty="0">
                <a:solidFill>
                  <a:schemeClr val="tx1"/>
                </a:solidFill>
                <a:effectLst/>
                <a:latin typeface="+mn-lt"/>
                <a:ea typeface="+mn-ea"/>
                <a:cs typeface="+mn-cs"/>
              </a:rPr>
              <a:t>OAuth2 Gmail</a:t>
            </a:r>
            <a:r>
              <a:rPr lang="fr-FR" sz="1200" b="0" i="0" kern="1200" dirty="0">
                <a:solidFill>
                  <a:schemeClr val="tx1"/>
                </a:solidFill>
                <a:effectLst/>
                <a:latin typeface="+mn-lt"/>
                <a:ea typeface="+mn-ea"/>
                <a:cs typeface="+mn-cs"/>
              </a:rPr>
              <a:t>: consent explicite, offline </a:t>
            </a:r>
            <a:r>
              <a:rPr lang="fr-FR" sz="1200" b="0" i="0" kern="1200" dirty="0" err="1">
                <a:solidFill>
                  <a:schemeClr val="tx1"/>
                </a:solidFill>
                <a:effectLst/>
                <a:latin typeface="+mn-lt"/>
                <a:ea typeface="+mn-ea"/>
                <a:cs typeface="+mn-cs"/>
              </a:rPr>
              <a:t>access</a:t>
            </a:r>
            <a:r>
              <a:rPr lang="fr-FR" sz="1200" b="0" i="0" kern="1200" dirty="0">
                <a:solidFill>
                  <a:schemeClr val="tx1"/>
                </a:solidFill>
                <a:effectLst/>
                <a:latin typeface="+mn-lt"/>
                <a:ea typeface="+mn-ea"/>
                <a:cs typeface="+mn-cs"/>
              </a:rPr>
              <a:t>, </a:t>
            </a:r>
            <a:r>
              <a:rPr lang="fr-FR" sz="1200" b="0" i="0" kern="1200" dirty="0" err="1">
                <a:solidFill>
                  <a:schemeClr val="tx1"/>
                </a:solidFill>
                <a:effectLst/>
                <a:latin typeface="+mn-lt"/>
                <a:ea typeface="+mn-ea"/>
                <a:cs typeface="+mn-cs"/>
              </a:rPr>
              <a:t>refresh</a:t>
            </a:r>
            <a:r>
              <a:rPr lang="fr-FR" sz="1200" b="0" i="0" kern="1200" dirty="0">
                <a:solidFill>
                  <a:schemeClr val="tx1"/>
                </a:solidFill>
                <a:effectLst/>
                <a:latin typeface="+mn-lt"/>
                <a:ea typeface="+mn-ea"/>
                <a:cs typeface="+mn-cs"/>
              </a:rPr>
              <a:t> </a:t>
            </a:r>
            <a:r>
              <a:rPr lang="fr-FR" sz="1200" b="0" i="0" kern="1200" dirty="0" err="1">
                <a:solidFill>
                  <a:schemeClr val="tx1"/>
                </a:solidFill>
                <a:effectLst/>
                <a:latin typeface="+mn-lt"/>
                <a:ea typeface="+mn-ea"/>
                <a:cs typeface="+mn-cs"/>
              </a:rPr>
              <a:t>token</a:t>
            </a:r>
            <a:r>
              <a:rPr lang="fr-FR" sz="1200" b="0" i="0" kern="1200" dirty="0">
                <a:solidFill>
                  <a:schemeClr val="tx1"/>
                </a:solidFill>
                <a:effectLst/>
                <a:latin typeface="+mn-lt"/>
                <a:ea typeface="+mn-ea"/>
                <a:cs typeface="+mn-cs"/>
              </a:rPr>
              <a:t> supporté via config, fonctionnalités mails.</a:t>
            </a:r>
          </a:p>
          <a:p>
            <a:r>
              <a:rPr lang="fr-FR" sz="1200" b="1" i="0" kern="1200" dirty="0">
                <a:solidFill>
                  <a:schemeClr val="tx1"/>
                </a:solidFill>
                <a:effectLst/>
                <a:latin typeface="+mn-lt"/>
                <a:ea typeface="+mn-ea"/>
                <a:cs typeface="+mn-cs"/>
              </a:rPr>
              <a:t>CORS</a:t>
            </a:r>
            <a:r>
              <a:rPr lang="fr-FR" sz="1200" b="0" i="0" kern="1200" dirty="0">
                <a:solidFill>
                  <a:schemeClr val="tx1"/>
                </a:solidFill>
                <a:effectLst/>
                <a:latin typeface="+mn-lt"/>
                <a:ea typeface="+mn-ea"/>
                <a:cs typeface="+mn-cs"/>
              </a:rPr>
              <a:t>: (</a:t>
            </a:r>
            <a:r>
              <a:rPr lang="fr-FR" dirty="0"/>
              <a:t>Par défaut, un navigateur </a:t>
            </a:r>
            <a:r>
              <a:rPr lang="fr-FR" b="1" dirty="0"/>
              <a:t>bloque</a:t>
            </a:r>
            <a:r>
              <a:rPr lang="fr-FR" dirty="0"/>
              <a:t> les requêtes faites d’un domaine vers un autre) </a:t>
            </a:r>
            <a:r>
              <a:rPr lang="fr-FR" sz="1200" b="0" i="0" kern="1200" dirty="0">
                <a:solidFill>
                  <a:schemeClr val="tx1"/>
                </a:solidFill>
                <a:effectLst/>
                <a:latin typeface="+mn-lt"/>
                <a:ea typeface="+mn-ea"/>
                <a:cs typeface="+mn-cs"/>
              </a:rPr>
              <a:t>origines whitelistées, </a:t>
            </a:r>
            <a:r>
              <a:rPr lang="fr-FR" sz="1200" b="0" i="0" kern="1200" dirty="0" err="1">
                <a:solidFill>
                  <a:schemeClr val="tx1"/>
                </a:solidFill>
                <a:effectLst/>
                <a:latin typeface="+mn-lt"/>
                <a:ea typeface="+mn-ea"/>
                <a:cs typeface="+mn-cs"/>
              </a:rPr>
              <a:t>credentials</a:t>
            </a:r>
            <a:r>
              <a:rPr lang="fr-FR" sz="1200" b="0" i="0" kern="1200" dirty="0">
                <a:solidFill>
                  <a:schemeClr val="tx1"/>
                </a:solidFill>
                <a:effectLst/>
                <a:latin typeface="+mn-lt"/>
                <a:ea typeface="+mn-ea"/>
                <a:cs typeface="+mn-cs"/>
              </a:rPr>
              <a:t> </a:t>
            </a:r>
            <a:r>
              <a:rPr lang="fr-FR" sz="1200" b="0" i="0" kern="1200" dirty="0" err="1">
                <a:solidFill>
                  <a:schemeClr val="tx1"/>
                </a:solidFill>
                <a:effectLst/>
                <a:latin typeface="+mn-lt"/>
                <a:ea typeface="+mn-ea"/>
                <a:cs typeface="+mn-cs"/>
              </a:rPr>
              <a:t>activés</a:t>
            </a:r>
            <a:r>
              <a:rPr lang="fr-FR" sz="1200" b="1" i="0" kern="1200" dirty="0" err="1">
                <a:solidFill>
                  <a:schemeClr val="tx1"/>
                </a:solidFill>
                <a:effectLst/>
                <a:latin typeface="+mn-lt"/>
                <a:ea typeface="+mn-ea"/>
                <a:cs typeface="+mn-cs"/>
              </a:rPr>
              <a:t>Stockage</a:t>
            </a:r>
            <a:r>
              <a:rPr lang="fr-FR" sz="1200" b="0" i="0" kern="1200" dirty="0">
                <a:solidFill>
                  <a:schemeClr val="tx1"/>
                </a:solidFill>
                <a:effectLst/>
                <a:latin typeface="+mn-lt"/>
                <a:ea typeface="+mn-ea"/>
                <a:cs typeface="+mn-cs"/>
              </a:rPr>
              <a:t>: JWT dans </a:t>
            </a:r>
            <a:r>
              <a:rPr lang="fr-FR" sz="1200" b="0" i="0" kern="1200" dirty="0" err="1">
                <a:solidFill>
                  <a:schemeClr val="tx1"/>
                </a:solidFill>
                <a:effectLst/>
                <a:latin typeface="+mn-lt"/>
                <a:ea typeface="+mn-ea"/>
                <a:cs typeface="+mn-cs"/>
              </a:rPr>
              <a:t>storage</a:t>
            </a:r>
            <a:r>
              <a:rPr lang="fr-FR" sz="1200" b="0" i="0" kern="1200" dirty="0">
                <a:solidFill>
                  <a:schemeClr val="tx1"/>
                </a:solidFill>
                <a:effectLst/>
                <a:latin typeface="+mn-lt"/>
                <a:ea typeface="+mn-ea"/>
                <a:cs typeface="+mn-cs"/>
              </a:rPr>
              <a:t> web, Gmail </a:t>
            </a:r>
            <a:r>
              <a:rPr lang="fr-FR" sz="1200" b="0" i="0" kern="1200" dirty="0" err="1">
                <a:solidFill>
                  <a:schemeClr val="tx1"/>
                </a:solidFill>
                <a:effectLst/>
                <a:latin typeface="+mn-lt"/>
                <a:ea typeface="+mn-ea"/>
                <a:cs typeface="+mn-cs"/>
              </a:rPr>
              <a:t>token</a:t>
            </a:r>
            <a:r>
              <a:rPr lang="fr-FR" sz="1200" b="0" i="0" kern="1200" dirty="0">
                <a:solidFill>
                  <a:schemeClr val="tx1"/>
                </a:solidFill>
                <a:effectLst/>
                <a:latin typeface="+mn-lt"/>
                <a:ea typeface="+mn-ea"/>
                <a:cs typeface="+mn-cs"/>
              </a:rPr>
              <a:t> en mémoire/</a:t>
            </a:r>
            <a:r>
              <a:rPr lang="fr-FR" sz="1200" b="0" i="0" kern="1200" dirty="0" err="1">
                <a:solidFill>
                  <a:schemeClr val="tx1"/>
                </a:solidFill>
                <a:effectLst/>
                <a:latin typeface="+mn-lt"/>
                <a:ea typeface="+mn-ea"/>
                <a:cs typeface="+mn-cs"/>
              </a:rPr>
              <a:t>env</a:t>
            </a:r>
            <a:r>
              <a:rPr lang="fr-FR" sz="1200" b="0" i="0" kern="1200" dirty="0">
                <a:solidFill>
                  <a:schemeClr val="tx1"/>
                </a:solidFill>
                <a:effectLst/>
                <a:latin typeface="+mn-lt"/>
                <a:ea typeface="+mn-ea"/>
                <a:cs typeface="+mn-cs"/>
              </a:rPr>
              <a:t>; recommander cookies </a:t>
            </a:r>
            <a:r>
              <a:rPr lang="fr-FR" sz="1200" b="0" i="0" kern="1200" dirty="0" err="1">
                <a:solidFill>
                  <a:schemeClr val="tx1"/>
                </a:solidFill>
                <a:effectLst/>
                <a:latin typeface="+mn-lt"/>
                <a:ea typeface="+mn-ea"/>
                <a:cs typeface="+mn-cs"/>
              </a:rPr>
              <a:t>HttpOnly</a:t>
            </a:r>
            <a:r>
              <a:rPr lang="fr-FR" sz="1200" b="0" i="0" kern="1200" dirty="0">
                <a:solidFill>
                  <a:schemeClr val="tx1"/>
                </a:solidFill>
                <a:effectLst/>
                <a:latin typeface="+mn-lt"/>
                <a:ea typeface="+mn-ea"/>
                <a:cs typeface="+mn-cs"/>
              </a:rPr>
              <a:t> + stockage chiffré en prod.</a:t>
            </a: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71450" y="1143000"/>
            <a:ext cx="5486400" cy="3086100"/>
          </a:xfrm>
          <a:prstGeom prst="rect">
            <a:avLst/>
          </a:prstGeom>
          <a:noFill/>
          <a:ln w="12700">
            <a:solidFill>
              <a:prstClr val="black"/>
            </a:solidFill>
          </a:ln>
        </p:spPr>
      </p:sp>
      <p:sp>
        <p:nvSpPr>
          <p:cNvPr id="3" name="Espace réservé des notes 2"/>
          <p:cNvSpPr>
            <a:spLocks noGrp="1"/>
          </p:cNvSpPr>
          <p:nvPr>
            <p:ph type="body" idx="1"/>
          </p:nvPr>
        </p:nvSpPr>
        <p:spPr>
          <a:xfrm>
            <a:off x="514350" y="4400550"/>
            <a:ext cx="4114800" cy="3600450"/>
          </a:xfrm>
          <a:prstGeom prst="rect">
            <a:avLst/>
          </a:prstGeom>
        </p:spPr>
        <p:txBody>
          <a:bodyPr/>
          <a:lstStyle/>
          <a:p>
            <a:r>
              <a:rPr lang="fr-FR" dirty="0"/>
              <a:t>Ce qui est bien avec MongoDB (et </a:t>
            </a:r>
            <a:r>
              <a:rPr lang="fr-FR" dirty="0" err="1"/>
              <a:t>Mongoose</a:t>
            </a:r>
            <a:r>
              <a:rPr lang="fr-FR" dirty="0"/>
              <a:t> en particulier), c’est qu’on peut définir ses modèles directement dans le code, et les collections se créent automatiquement lors de leur première utilisation, sans avoir à les déclarer manuellement dans la base.</a:t>
            </a:r>
          </a:p>
          <a:p>
            <a:endParaRPr lang="fr-FR" dirty="0"/>
          </a:p>
          <a:p>
            <a:r>
              <a:rPr lang="fr-FR" sz="1200" b="0" i="0" kern="1200" dirty="0">
                <a:solidFill>
                  <a:schemeClr val="tx1"/>
                </a:solidFill>
                <a:effectLst/>
                <a:latin typeface="+mn-lt"/>
                <a:ea typeface="+mn-ea"/>
                <a:cs typeface="+mn-cs"/>
              </a:rPr>
              <a:t>Schéma </a:t>
            </a:r>
            <a:r>
              <a:rPr lang="fr-FR" sz="1200" b="0" i="0" kern="1200" dirty="0" err="1">
                <a:solidFill>
                  <a:schemeClr val="tx1"/>
                </a:solidFill>
                <a:effectLst/>
                <a:latin typeface="+mn-lt"/>
                <a:ea typeface="+mn-ea"/>
                <a:cs typeface="+mn-cs"/>
              </a:rPr>
              <a:t>Mongoose</a:t>
            </a:r>
            <a:r>
              <a:rPr lang="fr-FR" sz="1200" b="0" i="0" kern="1200" dirty="0">
                <a:solidFill>
                  <a:schemeClr val="tx1"/>
                </a:solidFill>
                <a:effectLst/>
                <a:latin typeface="+mn-lt"/>
                <a:ea typeface="+mn-ea"/>
                <a:cs typeface="+mn-cs"/>
              </a:rPr>
              <a:t> avec validations: </a:t>
            </a:r>
            <a:r>
              <a:rPr lang="fr-FR" sz="1200" b="0" i="0" kern="1200" dirty="0" err="1">
                <a:solidFill>
                  <a:schemeClr val="tx1"/>
                </a:solidFill>
                <a:effectLst/>
                <a:latin typeface="+mn-lt"/>
                <a:ea typeface="+mn-ea"/>
                <a:cs typeface="+mn-cs"/>
              </a:rPr>
              <a:t>name</a:t>
            </a:r>
            <a:r>
              <a:rPr lang="fr-FR" sz="1200" b="0" i="0" kern="1200" dirty="0">
                <a:solidFill>
                  <a:schemeClr val="tx1"/>
                </a:solidFill>
                <a:effectLst/>
                <a:latin typeface="+mn-lt"/>
                <a:ea typeface="+mn-ea"/>
                <a:cs typeface="+mn-cs"/>
              </a:rPr>
              <a:t>, email (unique + format), </a:t>
            </a:r>
            <a:r>
              <a:rPr lang="fr-FR" sz="1200" b="0" i="0" kern="1200" dirty="0" err="1">
                <a:solidFill>
                  <a:schemeClr val="tx1"/>
                </a:solidFill>
                <a:effectLst/>
                <a:latin typeface="+mn-lt"/>
                <a:ea typeface="+mn-ea"/>
                <a:cs typeface="+mn-cs"/>
              </a:rPr>
              <a:t>password</a:t>
            </a:r>
            <a:r>
              <a:rPr lang="fr-FR" sz="1200" b="0" i="0" kern="1200" dirty="0">
                <a:solidFill>
                  <a:schemeClr val="tx1"/>
                </a:solidFill>
                <a:effectLst/>
                <a:latin typeface="+mn-lt"/>
                <a:ea typeface="+mn-ea"/>
                <a:cs typeface="+mn-cs"/>
              </a:rPr>
              <a:t> (min 6), </a:t>
            </a:r>
            <a:r>
              <a:rPr lang="fr-FR" sz="1200" b="0" i="0" kern="1200" dirty="0" err="1">
                <a:solidFill>
                  <a:schemeClr val="tx1"/>
                </a:solidFill>
                <a:effectLst/>
                <a:latin typeface="+mn-lt"/>
                <a:ea typeface="+mn-ea"/>
                <a:cs typeface="+mn-cs"/>
              </a:rPr>
              <a:t>roles</a:t>
            </a:r>
            <a:r>
              <a:rPr lang="fr-FR" sz="1200" b="0" i="0" kern="1200" dirty="0">
                <a:solidFill>
                  <a:schemeClr val="tx1"/>
                </a:solidFill>
                <a:effectLst/>
                <a:latin typeface="+mn-lt"/>
                <a:ea typeface="+mn-ea"/>
                <a:cs typeface="+mn-cs"/>
              </a:rPr>
              <a:t> (par défaut user), </a:t>
            </a:r>
            <a:r>
              <a:rPr lang="fr-FR" sz="1200" b="0" i="0" kern="1200" dirty="0" err="1">
                <a:solidFill>
                  <a:schemeClr val="tx1"/>
                </a:solidFill>
                <a:effectLst/>
                <a:latin typeface="+mn-lt"/>
                <a:ea typeface="+mn-ea"/>
                <a:cs typeface="+mn-cs"/>
              </a:rPr>
              <a:t>createdAt</a:t>
            </a:r>
            <a:r>
              <a:rPr lang="fr-FR" sz="1200" b="0" i="0" kern="1200" dirty="0">
                <a:solidFill>
                  <a:schemeClr val="tx1"/>
                </a:solidFill>
                <a:effectLst/>
                <a:latin typeface="+mn-lt"/>
                <a:ea typeface="+mn-ea"/>
                <a:cs typeface="+mn-cs"/>
              </a:rPr>
              <a:t>.</a:t>
            </a:r>
          </a:p>
          <a:p>
            <a:r>
              <a:rPr lang="fr-FR" sz="1200" b="0" i="0" kern="1200" dirty="0">
                <a:solidFill>
                  <a:schemeClr val="tx1"/>
                </a:solidFill>
                <a:effectLst/>
                <a:latin typeface="+mn-lt"/>
                <a:ea typeface="+mn-ea"/>
                <a:cs typeface="+mn-cs"/>
              </a:rPr>
              <a:t>Sécurité intégrée: hash du mot de passe en </a:t>
            </a:r>
            <a:r>
              <a:rPr lang="fr-FR" sz="1200" b="0" i="0" kern="1200" dirty="0" err="1">
                <a:solidFill>
                  <a:schemeClr val="tx1"/>
                </a:solidFill>
                <a:effectLst/>
                <a:latin typeface="+mn-lt"/>
                <a:ea typeface="+mn-ea"/>
                <a:cs typeface="+mn-cs"/>
              </a:rPr>
              <a:t>pre-save</a:t>
            </a:r>
            <a:r>
              <a:rPr lang="fr-FR" sz="1200" b="0" i="0" kern="1200" dirty="0">
                <a:solidFill>
                  <a:schemeClr val="tx1"/>
                </a:solidFill>
                <a:effectLst/>
                <a:latin typeface="+mn-lt"/>
                <a:ea typeface="+mn-ea"/>
                <a:cs typeface="+mn-cs"/>
              </a:rPr>
              <a:t> (</a:t>
            </a:r>
            <a:r>
              <a:rPr lang="fr-FR" sz="1200" b="0" i="0" kern="1200" dirty="0" err="1">
                <a:solidFill>
                  <a:schemeClr val="tx1"/>
                </a:solidFill>
                <a:effectLst/>
                <a:latin typeface="+mn-lt"/>
                <a:ea typeface="+mn-ea"/>
                <a:cs typeface="+mn-cs"/>
              </a:rPr>
              <a:t>bcrypt</a:t>
            </a:r>
            <a:r>
              <a:rPr lang="fr-FR" sz="1200" b="0" i="0" kern="1200" dirty="0">
                <a:solidFill>
                  <a:schemeClr val="tx1"/>
                </a:solidFill>
                <a:effectLst/>
                <a:latin typeface="+mn-lt"/>
                <a:ea typeface="+mn-ea"/>
                <a:cs typeface="+mn-cs"/>
              </a:rPr>
              <a:t> + </a:t>
            </a:r>
            <a:r>
              <a:rPr lang="fr-FR" sz="1200" b="0" i="0" kern="1200" dirty="0" err="1">
                <a:solidFill>
                  <a:schemeClr val="tx1"/>
                </a:solidFill>
                <a:effectLst/>
                <a:latin typeface="+mn-lt"/>
                <a:ea typeface="+mn-ea"/>
                <a:cs typeface="+mn-cs"/>
              </a:rPr>
              <a:t>salt</a:t>
            </a:r>
            <a:r>
              <a:rPr lang="fr-FR" sz="1200" b="0" i="0" kern="1200" dirty="0">
                <a:solidFill>
                  <a:schemeClr val="tx1"/>
                </a:solidFill>
                <a:effectLst/>
                <a:latin typeface="+mn-lt"/>
                <a:ea typeface="+mn-ea"/>
                <a:cs typeface="+mn-cs"/>
              </a:rPr>
              <a:t>).</a:t>
            </a:r>
          </a:p>
          <a:p>
            <a:endParaRPr lang="fr-FR" sz="1200" b="0" i="0" kern="1200" dirty="0">
              <a:solidFill>
                <a:schemeClr val="tx1"/>
              </a:solidFill>
              <a:effectLst/>
              <a:latin typeface="+mn-lt"/>
              <a:ea typeface="+mn-ea"/>
              <a:cs typeface="+mn-cs"/>
            </a:endParaRPr>
          </a:p>
          <a:p>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i="0" kern="1200" dirty="0">
                <a:solidFill>
                  <a:schemeClr val="tx1"/>
                </a:solidFill>
                <a:effectLst/>
                <a:latin typeface="+mn-lt"/>
                <a:ea typeface="+mn-ea"/>
                <a:cs typeface="+mn-cs"/>
              </a:rPr>
              <a:t>Plus il est élevé, plus le </a:t>
            </a:r>
            <a:r>
              <a:rPr lang="fr-FR" sz="1200" b="0" i="0" kern="1200" dirty="0" err="1">
                <a:solidFill>
                  <a:schemeClr val="tx1"/>
                </a:solidFill>
                <a:effectLst/>
                <a:latin typeface="+mn-lt"/>
                <a:ea typeface="+mn-ea"/>
                <a:cs typeface="+mn-cs"/>
              </a:rPr>
              <a:t>hashage</a:t>
            </a:r>
            <a:r>
              <a:rPr lang="fr-FR" sz="1200" b="0" i="0" kern="1200" dirty="0">
                <a:solidFill>
                  <a:schemeClr val="tx1"/>
                </a:solidFill>
                <a:effectLst/>
                <a:latin typeface="+mn-lt"/>
                <a:ea typeface="+mn-ea"/>
                <a:cs typeface="+mn-cs"/>
              </a:rPr>
              <a:t> est </a:t>
            </a:r>
            <a:r>
              <a:rPr lang="fr-FR" sz="1200" b="1" i="0" kern="1200" dirty="0">
                <a:solidFill>
                  <a:schemeClr val="tx1"/>
                </a:solidFill>
                <a:effectLst/>
                <a:latin typeface="+mn-lt"/>
                <a:ea typeface="+mn-ea"/>
                <a:cs typeface="+mn-cs"/>
              </a:rPr>
              <a:t>lent</a:t>
            </a:r>
            <a:r>
              <a:rPr lang="fr-FR" sz="1200" b="0" i="0" kern="1200" dirty="0">
                <a:solidFill>
                  <a:schemeClr val="tx1"/>
                </a:solidFill>
                <a:effectLst/>
                <a:latin typeface="+mn-lt"/>
                <a:ea typeface="+mn-ea"/>
                <a:cs typeface="+mn-cs"/>
              </a:rPr>
              <a:t> et donc plus résistant aux attaques brute‑force.</a:t>
            </a:r>
          </a:p>
          <a:p>
            <a:endParaRPr lang="fr-FR" dirty="0"/>
          </a:p>
        </p:txBody>
      </p:sp>
    </p:spTree>
    <p:extLst>
      <p:ext uri="{BB962C8B-B14F-4D97-AF65-F5344CB8AC3E}">
        <p14:creationId xmlns:p14="http://schemas.microsoft.com/office/powerpoint/2010/main" val="12476242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71450" y="1143000"/>
            <a:ext cx="5486400" cy="3086100"/>
          </a:xfrm>
          <a:prstGeom prst="rect">
            <a:avLst/>
          </a:prstGeom>
          <a:noFill/>
          <a:ln w="12700">
            <a:solidFill>
              <a:prstClr val="black"/>
            </a:solidFill>
          </a:ln>
        </p:spPr>
      </p:sp>
      <p:sp>
        <p:nvSpPr>
          <p:cNvPr id="3" name="Espace réservé des notes 2"/>
          <p:cNvSpPr>
            <a:spLocks noGrp="1"/>
          </p:cNvSpPr>
          <p:nvPr>
            <p:ph type="body" idx="1"/>
          </p:nvPr>
        </p:nvSpPr>
        <p:spPr>
          <a:xfrm>
            <a:off x="514350" y="4400550"/>
            <a:ext cx="4114800" cy="3600450"/>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Ici, on voit le processus de </a:t>
            </a:r>
            <a:r>
              <a:rPr lang="fr-FR" b="1" dirty="0"/>
              <a:t>connexion d’un utilisateur</a:t>
            </a:r>
            <a:r>
              <a:rPr lang="fr-FR" dirty="0"/>
              <a:t> côté client avec un système basé sur </a:t>
            </a:r>
            <a:r>
              <a:rPr lang="fr-FR" b="1" dirty="0"/>
              <a:t>JWT (JSON Web </a:t>
            </a:r>
            <a:r>
              <a:rPr lang="fr-FR" b="1" dirty="0" err="1"/>
              <a:t>Token</a:t>
            </a:r>
            <a:r>
              <a:rPr lang="fr-FR" b="1" dirty="0"/>
              <a:t>)</a:t>
            </a:r>
            <a:r>
              <a:rPr lang="fr-FR"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i="0" kern="1200" dirty="0">
                <a:solidFill>
                  <a:schemeClr val="tx1"/>
                </a:solidFill>
                <a:effectLst/>
                <a:latin typeface="+mn-lt"/>
                <a:ea typeface="+mn-ea"/>
                <a:cs typeface="+mn-cs"/>
              </a:rPr>
              <a:t>Ici: le </a:t>
            </a:r>
            <a:r>
              <a:rPr lang="fr-FR" sz="1200" b="0" i="0" kern="1200" dirty="0" err="1">
                <a:solidFill>
                  <a:schemeClr val="tx1"/>
                </a:solidFill>
                <a:effectLst/>
                <a:latin typeface="+mn-lt"/>
                <a:ea typeface="+mn-ea"/>
                <a:cs typeface="+mn-cs"/>
              </a:rPr>
              <a:t>token</a:t>
            </a:r>
            <a:r>
              <a:rPr lang="fr-FR" sz="1200" b="0" i="0" kern="1200" dirty="0">
                <a:solidFill>
                  <a:schemeClr val="tx1"/>
                </a:solidFill>
                <a:effectLst/>
                <a:latin typeface="+mn-lt"/>
                <a:ea typeface="+mn-ea"/>
                <a:cs typeface="+mn-cs"/>
              </a:rPr>
              <a:t> est </a:t>
            </a:r>
            <a:r>
              <a:rPr lang="fr-FR" sz="1200" b="0" i="0" kern="1200" dirty="0" err="1">
                <a:solidFill>
                  <a:schemeClr val="tx1"/>
                </a:solidFill>
                <a:effectLst/>
                <a:latin typeface="+mn-lt"/>
                <a:ea typeface="+mn-ea"/>
                <a:cs typeface="+mn-cs"/>
              </a:rPr>
              <a:t>generer</a:t>
            </a:r>
            <a:r>
              <a:rPr lang="fr-FR" sz="1200" b="0" i="0" kern="1200" dirty="0">
                <a:solidFill>
                  <a:schemeClr val="tx1"/>
                </a:solidFill>
                <a:effectLst/>
                <a:latin typeface="+mn-lt"/>
                <a:ea typeface="+mn-ea"/>
                <a:cs typeface="+mn-cs"/>
              </a:rPr>
              <a:t> a partir de </a:t>
            </a:r>
            <a:r>
              <a:rPr lang="fr-FR" sz="1200" b="0" i="0" kern="1200" dirty="0" err="1">
                <a:solidFill>
                  <a:schemeClr val="tx1"/>
                </a:solidFill>
                <a:effectLst/>
                <a:latin typeface="+mn-lt"/>
                <a:ea typeface="+mn-ea"/>
                <a:cs typeface="+mn-cs"/>
              </a:rPr>
              <a:t>userId</a:t>
            </a:r>
            <a:r>
              <a:rPr lang="fr-FR" sz="1200" b="0" i="0" kern="1200" dirty="0">
                <a:solidFill>
                  <a:schemeClr val="tx1"/>
                </a:solidFill>
                <a:effectLst/>
                <a:latin typeface="+mn-lt"/>
                <a:ea typeface="+mn-ea"/>
                <a:cs typeface="+mn-cs"/>
              </a:rPr>
              <a:t>, email, </a:t>
            </a:r>
            <a:r>
              <a:rPr lang="fr-FR" sz="1200" b="0" i="0" kern="1200" dirty="0" err="1">
                <a:solidFill>
                  <a:schemeClr val="tx1"/>
                </a:solidFill>
                <a:effectLst/>
                <a:latin typeface="+mn-lt"/>
                <a:ea typeface="+mn-ea"/>
                <a:cs typeface="+mn-cs"/>
              </a:rPr>
              <a:t>name</a:t>
            </a:r>
            <a:r>
              <a:rPr lang="fr-FR" sz="1200" b="0" i="0" kern="1200" dirty="0">
                <a:solidFill>
                  <a:schemeClr val="tx1"/>
                </a:solidFill>
                <a:effectLst/>
                <a:latin typeface="+mn-lt"/>
                <a:ea typeface="+mn-ea"/>
                <a:cs typeface="+mn-cs"/>
              </a:rPr>
              <a:t>, </a:t>
            </a:r>
            <a:r>
              <a:rPr lang="fr-FR" sz="1200" b="0" i="0" kern="1200" dirty="0" err="1">
                <a:solidFill>
                  <a:schemeClr val="tx1"/>
                </a:solidFill>
                <a:effectLst/>
                <a:latin typeface="+mn-lt"/>
                <a:ea typeface="+mn-ea"/>
                <a:cs typeface="+mn-cs"/>
              </a:rPr>
              <a:t>roles</a:t>
            </a:r>
            <a:r>
              <a:rPr lang="fr-FR" sz="1200" b="0" i="0" kern="1200" dirty="0">
                <a:solidFill>
                  <a:schemeClr val="tx1"/>
                </a:solidFill>
                <a:effectLst/>
                <a:latin typeface="+mn-lt"/>
                <a:ea typeface="+mn-ea"/>
                <a:cs typeface="+mn-cs"/>
              </a:rPr>
              <a:t>, et expire dans 24 heures.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b="0" i="0" kern="1200" dirty="0">
              <a:solidFill>
                <a:schemeClr val="tx1"/>
              </a:solidFill>
              <a:effectLst/>
              <a:latin typeface="+mn-lt"/>
              <a:ea typeface="+mn-ea"/>
              <a:cs typeface="+mn-cs"/>
            </a:endParaRPr>
          </a:p>
          <a:p>
            <a:r>
              <a:rPr lang="fr-FR" dirty="0"/>
              <a:t>on fait une requête POST avec email et </a:t>
            </a:r>
            <a:r>
              <a:rPr lang="fr-FR" dirty="0" err="1"/>
              <a:t>password</a:t>
            </a:r>
            <a:r>
              <a:rPr lang="fr-FR" dirty="0"/>
              <a:t> à /</a:t>
            </a:r>
            <a:r>
              <a:rPr lang="fr-FR" dirty="0" err="1"/>
              <a:t>auth</a:t>
            </a:r>
            <a:r>
              <a:rPr lang="fr-FR" dirty="0"/>
              <a:t>/login.</a:t>
            </a:r>
            <a:br>
              <a:rPr lang="fr-FR" dirty="0"/>
            </a:br>
            <a:r>
              <a:rPr lang="fr-FR" dirty="0"/>
              <a:t>Si la réponse contient un </a:t>
            </a:r>
            <a:r>
              <a:rPr lang="fr-FR" b="1" dirty="0" err="1"/>
              <a:t>token</a:t>
            </a:r>
            <a:r>
              <a:rPr lang="fr-FR" dirty="0"/>
              <a:t> et un </a:t>
            </a:r>
            <a:r>
              <a:rPr lang="fr-FR" b="1" dirty="0"/>
              <a:t>user</a:t>
            </a:r>
            <a:r>
              <a:rPr lang="fr-FR" dirty="0"/>
              <a:t>, on considère la connexion comme réussie.</a:t>
            </a:r>
            <a:endParaRPr lang="fr-FR" sz="1200" b="0" i="0" kern="1200" dirty="0">
              <a:solidFill>
                <a:schemeClr val="tx1"/>
              </a:solidFill>
              <a:effectLst/>
              <a:latin typeface="+mn-lt"/>
              <a:ea typeface="+mn-ea"/>
              <a:cs typeface="+mn-cs"/>
            </a:endParaRPr>
          </a:p>
          <a:p>
            <a:endParaRPr lang="fr-FR" sz="1200" b="0" i="0" kern="1200" dirty="0">
              <a:solidFill>
                <a:schemeClr val="tx1"/>
              </a:solidFill>
              <a:effectLst/>
              <a:latin typeface="+mn-lt"/>
              <a:ea typeface="+mn-ea"/>
              <a:cs typeface="+mn-cs"/>
            </a:endParaRPr>
          </a:p>
          <a:p>
            <a:r>
              <a:rPr lang="fr-FR" sz="1200" b="0" i="0" kern="1200" dirty="0">
                <a:solidFill>
                  <a:schemeClr val="tx1"/>
                </a:solidFill>
                <a:effectLst/>
                <a:latin typeface="+mn-lt"/>
                <a:ea typeface="+mn-ea"/>
                <a:cs typeface="+mn-cs"/>
              </a:rPr>
              <a:t>Le formulaire envoie email + mot de passe au store </a:t>
            </a:r>
            <a:r>
              <a:rPr lang="fr-FR" sz="1200" b="0" i="0" kern="1200" dirty="0" err="1">
                <a:solidFill>
                  <a:schemeClr val="tx1"/>
                </a:solidFill>
                <a:effectLst/>
                <a:latin typeface="+mn-lt"/>
                <a:ea typeface="+mn-ea"/>
                <a:cs typeface="+mn-cs"/>
              </a:rPr>
              <a:t>Pinia</a:t>
            </a:r>
            <a:r>
              <a:rPr lang="fr-FR" sz="1200" b="0" i="0" kern="1200" dirty="0">
                <a:solidFill>
                  <a:schemeClr val="tx1"/>
                </a:solidFill>
                <a:effectLst/>
                <a:latin typeface="+mn-lt"/>
                <a:ea typeface="+mn-ea"/>
                <a:cs typeface="+mn-cs"/>
              </a:rPr>
              <a:t> </a:t>
            </a:r>
            <a:r>
              <a:rPr lang="fr-FR" sz="1200" b="0" i="0" kern="1200" dirty="0" err="1">
                <a:solidFill>
                  <a:schemeClr val="tx1"/>
                </a:solidFill>
                <a:effectLst/>
                <a:latin typeface="+mn-lt"/>
                <a:ea typeface="+mn-ea"/>
                <a:cs typeface="+mn-cs"/>
              </a:rPr>
              <a:t>auth.login</a:t>
            </a:r>
            <a:r>
              <a:rPr lang="fr-FR" sz="1200" b="0" i="0" kern="1200" dirty="0">
                <a:solidFill>
                  <a:schemeClr val="tx1"/>
                </a:solidFill>
                <a:effectLst/>
                <a:latin typeface="+mn-lt"/>
                <a:ea typeface="+mn-ea"/>
                <a:cs typeface="+mn-cs"/>
              </a:rPr>
              <a:t>.</a:t>
            </a:r>
          </a:p>
          <a:p>
            <a:endParaRPr lang="fr-FR" sz="1200" b="0" i="0" kern="1200" dirty="0">
              <a:solidFill>
                <a:schemeClr val="tx1"/>
              </a:solidFill>
              <a:effectLst/>
              <a:latin typeface="+mn-lt"/>
              <a:ea typeface="+mn-ea"/>
              <a:cs typeface="+mn-cs"/>
            </a:endParaRPr>
          </a:p>
          <a:p>
            <a:r>
              <a:rPr lang="fr-FR" sz="1200" b="0" i="0" kern="1200" dirty="0">
                <a:solidFill>
                  <a:schemeClr val="tx1"/>
                </a:solidFill>
                <a:effectLst/>
                <a:latin typeface="+mn-lt"/>
                <a:ea typeface="+mn-ea"/>
                <a:cs typeface="+mn-cs"/>
              </a:rPr>
              <a:t>Le store appelle l’API POST /api/</a:t>
            </a:r>
            <a:r>
              <a:rPr lang="fr-FR" sz="1200" b="0" i="0" kern="1200" dirty="0" err="1">
                <a:solidFill>
                  <a:schemeClr val="tx1"/>
                </a:solidFill>
                <a:effectLst/>
                <a:latin typeface="+mn-lt"/>
                <a:ea typeface="+mn-ea"/>
                <a:cs typeface="+mn-cs"/>
              </a:rPr>
              <a:t>auth</a:t>
            </a:r>
            <a:r>
              <a:rPr lang="fr-FR" sz="1200" b="0" i="0" kern="1200" dirty="0">
                <a:solidFill>
                  <a:schemeClr val="tx1"/>
                </a:solidFill>
                <a:effectLst/>
                <a:latin typeface="+mn-lt"/>
                <a:ea typeface="+mn-ea"/>
                <a:cs typeface="+mn-cs"/>
              </a:rPr>
              <a:t>/login.</a:t>
            </a:r>
          </a:p>
          <a:p>
            <a:endParaRPr lang="fr-FR" sz="1200" b="0" i="0" kern="1200" dirty="0">
              <a:solidFill>
                <a:schemeClr val="tx1"/>
              </a:solidFill>
              <a:effectLst/>
              <a:latin typeface="+mn-lt"/>
              <a:ea typeface="+mn-ea"/>
              <a:cs typeface="+mn-cs"/>
            </a:endParaRPr>
          </a:p>
          <a:p>
            <a:r>
              <a:rPr lang="fr-FR" sz="1200" b="0" i="0" kern="1200" dirty="0">
                <a:solidFill>
                  <a:schemeClr val="tx1"/>
                </a:solidFill>
                <a:effectLst/>
                <a:latin typeface="+mn-lt"/>
                <a:ea typeface="+mn-ea"/>
                <a:cs typeface="+mn-cs"/>
              </a:rPr>
              <a:t>Si succès: l’API renvoie { </a:t>
            </a:r>
            <a:r>
              <a:rPr lang="fr-FR" sz="1200" b="0" i="0" kern="1200" dirty="0" err="1">
                <a:solidFill>
                  <a:schemeClr val="tx1"/>
                </a:solidFill>
                <a:effectLst/>
                <a:latin typeface="+mn-lt"/>
                <a:ea typeface="+mn-ea"/>
                <a:cs typeface="+mn-cs"/>
              </a:rPr>
              <a:t>token</a:t>
            </a:r>
            <a:r>
              <a:rPr lang="fr-FR" sz="1200" b="0" i="0" kern="1200" dirty="0">
                <a:solidFill>
                  <a:schemeClr val="tx1"/>
                </a:solidFill>
                <a:effectLst/>
                <a:latin typeface="+mn-lt"/>
                <a:ea typeface="+mn-ea"/>
                <a:cs typeface="+mn-cs"/>
              </a:rPr>
              <a:t>, user }. Le </a:t>
            </a:r>
            <a:r>
              <a:rPr lang="fr-FR" sz="1200" b="0" i="0" kern="1200" dirty="0" err="1">
                <a:solidFill>
                  <a:schemeClr val="tx1"/>
                </a:solidFill>
                <a:effectLst/>
                <a:latin typeface="+mn-lt"/>
                <a:ea typeface="+mn-ea"/>
                <a:cs typeface="+mn-cs"/>
              </a:rPr>
              <a:t>token</a:t>
            </a:r>
            <a:r>
              <a:rPr lang="fr-FR" sz="1200" b="0" i="0" kern="1200" dirty="0">
                <a:solidFill>
                  <a:schemeClr val="tx1"/>
                </a:solidFill>
                <a:effectLst/>
                <a:latin typeface="+mn-lt"/>
                <a:ea typeface="+mn-ea"/>
                <a:cs typeface="+mn-cs"/>
              </a:rPr>
              <a:t> est stocké:</a:t>
            </a:r>
          </a:p>
          <a:p>
            <a:endParaRPr lang="fr-FR" sz="1200" b="0" i="0" kern="1200" dirty="0">
              <a:solidFill>
                <a:schemeClr val="tx1"/>
              </a:solidFill>
              <a:effectLst/>
              <a:latin typeface="+mn-lt"/>
              <a:ea typeface="+mn-ea"/>
              <a:cs typeface="+mn-cs"/>
            </a:endParaRPr>
          </a:p>
          <a:p>
            <a:r>
              <a:rPr lang="fr-FR" sz="1200" b="0" i="0" kern="1200" dirty="0" err="1">
                <a:solidFill>
                  <a:schemeClr val="tx1"/>
                </a:solidFill>
                <a:effectLst/>
                <a:latin typeface="+mn-lt"/>
                <a:ea typeface="+mn-ea"/>
                <a:cs typeface="+mn-cs"/>
              </a:rPr>
              <a:t>localSrorage</a:t>
            </a:r>
            <a:r>
              <a:rPr lang="fr-FR" sz="1200" b="0" i="0" kern="1200" dirty="0">
                <a:solidFill>
                  <a:schemeClr val="tx1"/>
                </a:solidFill>
                <a:effectLst/>
                <a:latin typeface="+mn-lt"/>
                <a:ea typeface="+mn-ea"/>
                <a:cs typeface="+mn-cs"/>
              </a:rPr>
              <a:t> si </a:t>
            </a:r>
            <a:r>
              <a:rPr lang="fr-FR" sz="1200" b="0" i="0" kern="1200" dirty="0" err="1">
                <a:solidFill>
                  <a:schemeClr val="tx1"/>
                </a:solidFill>
                <a:effectLst/>
                <a:latin typeface="+mn-lt"/>
                <a:ea typeface="+mn-ea"/>
                <a:cs typeface="+mn-cs"/>
              </a:rPr>
              <a:t>rememberMe</a:t>
            </a:r>
            <a:r>
              <a:rPr lang="fr-FR" sz="1200" b="0" i="0" kern="1200" dirty="0">
                <a:solidFill>
                  <a:schemeClr val="tx1"/>
                </a:solidFill>
                <a:effectLst/>
                <a:latin typeface="+mn-lt"/>
                <a:ea typeface="+mn-ea"/>
                <a:cs typeface="+mn-cs"/>
              </a:rPr>
              <a:t> et </a:t>
            </a:r>
            <a:r>
              <a:rPr lang="fr-FR" sz="1200" b="0" i="0" kern="1200" dirty="0" err="1">
                <a:solidFill>
                  <a:schemeClr val="tx1"/>
                </a:solidFill>
                <a:effectLst/>
                <a:latin typeface="+mn-lt"/>
                <a:ea typeface="+mn-ea"/>
                <a:cs typeface="+mn-cs"/>
              </a:rPr>
              <a:t>sessionsStorahe</a:t>
            </a:r>
            <a:r>
              <a:rPr lang="fr-FR" sz="1200" b="0" i="0" kern="1200" dirty="0">
                <a:solidFill>
                  <a:schemeClr val="tx1"/>
                </a:solidFill>
                <a:effectLst/>
                <a:latin typeface="+mn-lt"/>
                <a:ea typeface="+mn-ea"/>
                <a:cs typeface="+mn-cs"/>
              </a:rPr>
              <a:t> si session courte</a:t>
            </a:r>
          </a:p>
          <a:p>
            <a:endParaRPr lang="fr-FR" sz="1200" b="0" i="0" kern="1200" dirty="0">
              <a:solidFill>
                <a:schemeClr val="tx1"/>
              </a:solidFill>
              <a:effectLst/>
              <a:latin typeface="+mn-lt"/>
              <a:ea typeface="+mn-ea"/>
              <a:cs typeface="+mn-cs"/>
            </a:endParaRPr>
          </a:p>
          <a:p>
            <a:r>
              <a:rPr lang="fr-FR" sz="1200" b="0" i="0" kern="1200" dirty="0">
                <a:solidFill>
                  <a:schemeClr val="tx1"/>
                </a:solidFill>
                <a:effectLst/>
                <a:latin typeface="+mn-lt"/>
                <a:ea typeface="+mn-ea"/>
                <a:cs typeface="+mn-cs"/>
              </a:rPr>
              <a:t>Redirection vers /</a:t>
            </a:r>
            <a:r>
              <a:rPr lang="fr-FR" sz="1200" b="0" i="0" kern="1200" dirty="0" err="1">
                <a:solidFill>
                  <a:schemeClr val="tx1"/>
                </a:solidFill>
                <a:effectLst/>
                <a:latin typeface="+mn-lt"/>
                <a:ea typeface="+mn-ea"/>
                <a:cs typeface="+mn-cs"/>
              </a:rPr>
              <a:t>dashboard</a:t>
            </a:r>
            <a:r>
              <a:rPr lang="fr-FR" sz="1200" b="0" i="0" kern="1200" dirty="0">
                <a:solidFill>
                  <a:schemeClr val="tx1"/>
                </a:solidFill>
                <a:effectLst/>
                <a:latin typeface="+mn-lt"/>
                <a:ea typeface="+mn-ea"/>
                <a:cs typeface="+mn-cs"/>
              </a:rPr>
              <a:t>/home.</a:t>
            </a:r>
          </a:p>
          <a:p>
            <a:endParaRPr lang="fr-FR" sz="1200" b="0" i="0" kern="1200" dirty="0">
              <a:solidFill>
                <a:schemeClr val="tx1"/>
              </a:solidFill>
              <a:effectLst/>
              <a:latin typeface="+mn-lt"/>
              <a:ea typeface="+mn-ea"/>
              <a:cs typeface="+mn-cs"/>
            </a:endParaRPr>
          </a:p>
          <a:p>
            <a:endParaRPr lang="fr-FR" sz="1200" b="0" i="0" kern="1200" dirty="0">
              <a:solidFill>
                <a:schemeClr val="tx1"/>
              </a:solidFill>
              <a:effectLst/>
              <a:latin typeface="+mn-lt"/>
              <a:ea typeface="+mn-ea"/>
              <a:cs typeface="+mn-cs"/>
            </a:endParaRPr>
          </a:p>
          <a:p>
            <a:endParaRPr lang="fr-FR" dirty="0"/>
          </a:p>
        </p:txBody>
      </p:sp>
    </p:spTree>
    <p:extLst>
      <p:ext uri="{BB962C8B-B14F-4D97-AF65-F5344CB8AC3E}">
        <p14:creationId xmlns:p14="http://schemas.microsoft.com/office/powerpoint/2010/main" val="39812704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71450" y="1143000"/>
            <a:ext cx="5486400" cy="3086100"/>
          </a:xfrm>
          <a:prstGeom prst="rect">
            <a:avLst/>
          </a:prstGeom>
          <a:noFill/>
          <a:ln w="12700">
            <a:solidFill>
              <a:prstClr val="black"/>
            </a:solidFill>
          </a:ln>
        </p:spPr>
      </p:sp>
      <p:sp>
        <p:nvSpPr>
          <p:cNvPr id="3" name="Espace réservé des notes 2"/>
          <p:cNvSpPr>
            <a:spLocks noGrp="1"/>
          </p:cNvSpPr>
          <p:nvPr>
            <p:ph type="body" idx="1"/>
          </p:nvPr>
        </p:nvSpPr>
        <p:spPr>
          <a:xfrm>
            <a:off x="514350" y="4400550"/>
            <a:ext cx="4114800" cy="3600450"/>
          </a:xfrm>
          <a:prstGeom prst="rect">
            <a:avLst/>
          </a:prstGeom>
        </p:spPr>
        <p:txBody>
          <a:bodyPr/>
          <a:lstStyle/>
          <a:p>
            <a:r>
              <a:rPr lang="fr-FR" dirty="0">
                <a:effectLst/>
              </a:rPr>
              <a:t>L’API cherche l’utilisateur par email (</a:t>
            </a:r>
            <a:r>
              <a:rPr lang="fr-FR" sz="1200" kern="1200" dirty="0" err="1">
                <a:solidFill>
                  <a:schemeClr val="tx1"/>
                </a:solidFill>
                <a:effectLst/>
                <a:latin typeface="+mn-lt"/>
                <a:ea typeface="+mn-ea"/>
                <a:cs typeface="+mn-cs"/>
              </a:rPr>
              <a:t>User.findOne</a:t>
            </a:r>
            <a:r>
              <a:rPr lang="fr-FR" dirty="0">
                <a:effectLst/>
              </a:rPr>
              <a:t>).</a:t>
            </a:r>
          </a:p>
          <a:p>
            <a:endParaRPr lang="fr-FR" dirty="0">
              <a:effectLst/>
            </a:endParaRPr>
          </a:p>
          <a:p>
            <a:r>
              <a:rPr lang="fr-FR" dirty="0">
                <a:effectLst/>
              </a:rPr>
              <a:t>Compare le mot de passe en clair avec le hash (</a:t>
            </a:r>
            <a:r>
              <a:rPr lang="fr-FR" sz="1200" kern="1200" dirty="0" err="1">
                <a:solidFill>
                  <a:schemeClr val="tx1"/>
                </a:solidFill>
                <a:effectLst/>
                <a:latin typeface="+mn-lt"/>
                <a:ea typeface="+mn-ea"/>
                <a:cs typeface="+mn-cs"/>
              </a:rPr>
              <a:t>user.comparePassword</a:t>
            </a:r>
            <a:r>
              <a:rPr lang="fr-FR" dirty="0">
                <a:effectLst/>
              </a:rPr>
              <a:t> via </a:t>
            </a:r>
            <a:r>
              <a:rPr lang="fr-FR" dirty="0" err="1">
                <a:effectLst/>
              </a:rPr>
              <a:t>bcrypt</a:t>
            </a:r>
            <a:r>
              <a:rPr lang="fr-FR" dirty="0">
                <a:effectLst/>
              </a:rPr>
              <a:t>).</a:t>
            </a:r>
          </a:p>
          <a:p>
            <a:endParaRPr lang="fr-FR" dirty="0">
              <a:effectLst/>
            </a:endParaRPr>
          </a:p>
          <a:p>
            <a:r>
              <a:rPr lang="fr-FR" dirty="0">
                <a:effectLst/>
              </a:rPr>
              <a:t>Si OK: génère un JWT (24h) et renvoie </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token</a:t>
            </a:r>
            <a:r>
              <a:rPr lang="fr-FR" sz="1200" kern="1200" dirty="0">
                <a:solidFill>
                  <a:schemeClr val="tx1"/>
                </a:solidFill>
                <a:effectLst/>
                <a:latin typeface="+mn-lt"/>
                <a:ea typeface="+mn-ea"/>
                <a:cs typeface="+mn-cs"/>
              </a:rPr>
              <a:t>, user }</a:t>
            </a:r>
            <a:r>
              <a:rPr lang="fr-FR" dirty="0">
                <a:effectLst/>
              </a:rPr>
              <a:t>. Sinon message d’</a:t>
            </a:r>
            <a:r>
              <a:rPr lang="fr-FR" dirty="0" err="1">
                <a:effectLst/>
              </a:rPr>
              <a:t>eeruer</a:t>
            </a:r>
            <a:r>
              <a:rPr lang="fr-FR" dirty="0">
                <a:effectLst/>
              </a:rPr>
              <a:t> 500</a:t>
            </a:r>
          </a:p>
          <a:p>
            <a:r>
              <a:rPr lang="fr-FR" sz="1200" b="0" i="0" kern="1200" dirty="0">
                <a:solidFill>
                  <a:schemeClr val="tx1"/>
                </a:solidFill>
                <a:effectLst/>
                <a:latin typeface="+mn-lt"/>
                <a:ea typeface="+mn-ea"/>
                <a:cs typeface="+mn-cs"/>
              </a:rPr>
              <a:t>auth.js</a:t>
            </a:r>
            <a:br>
              <a:rPr lang="fr-FR" sz="1200" b="0" i="0" kern="1200" dirty="0">
                <a:solidFill>
                  <a:schemeClr val="tx1"/>
                </a:solidFill>
                <a:effectLst/>
                <a:latin typeface="+mn-lt"/>
                <a:ea typeface="+mn-ea"/>
                <a:cs typeface="+mn-cs"/>
              </a:rPr>
            </a:br>
            <a:endParaRPr lang="fr-FR" sz="1200" b="0" i="0" kern="1200" dirty="0">
              <a:solidFill>
                <a:schemeClr val="tx1"/>
              </a:solidFill>
              <a:effectLst/>
              <a:latin typeface="+mn-lt"/>
              <a:ea typeface="+mn-ea"/>
              <a:cs typeface="+mn-cs"/>
            </a:endParaRPr>
          </a:p>
          <a:p>
            <a:r>
              <a:rPr lang="fr-FR" sz="1200" b="0" i="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i="0" kern="1200" dirty="0">
                <a:solidFill>
                  <a:schemeClr val="tx1"/>
                </a:solidFill>
                <a:effectLst/>
                <a:latin typeface="+mn-lt"/>
                <a:ea typeface="+mn-ea"/>
                <a:cs typeface="+mn-cs"/>
              </a:rPr>
              <a:t>Un intercepteur Axios ajoute automatiquement </a:t>
            </a:r>
            <a:r>
              <a:rPr lang="fr-FR" sz="1200" b="0" i="0" kern="1200" dirty="0" err="1">
                <a:solidFill>
                  <a:schemeClr val="tx1"/>
                </a:solidFill>
                <a:effectLst/>
                <a:latin typeface="+mn-lt"/>
                <a:ea typeface="+mn-ea"/>
                <a:cs typeface="+mn-cs"/>
              </a:rPr>
              <a:t>Authorization</a:t>
            </a:r>
            <a:r>
              <a:rPr lang="fr-FR" sz="1200" b="0" i="0" kern="1200" dirty="0">
                <a:solidFill>
                  <a:schemeClr val="tx1"/>
                </a:solidFill>
                <a:effectLst/>
                <a:latin typeface="+mn-lt"/>
                <a:ea typeface="+mn-ea"/>
                <a:cs typeface="+mn-cs"/>
              </a:rPr>
              <a:t>: </a:t>
            </a:r>
            <a:r>
              <a:rPr lang="fr-FR" sz="1200" b="0" i="0" kern="1200" dirty="0" err="1">
                <a:solidFill>
                  <a:schemeClr val="tx1"/>
                </a:solidFill>
                <a:effectLst/>
                <a:latin typeface="+mn-lt"/>
                <a:ea typeface="+mn-ea"/>
                <a:cs typeface="+mn-cs"/>
              </a:rPr>
              <a:t>Bearer</a:t>
            </a:r>
            <a:r>
              <a:rPr lang="fr-FR" sz="1200" b="0" i="0" kern="1200" dirty="0">
                <a:solidFill>
                  <a:schemeClr val="tx1"/>
                </a:solidFill>
                <a:effectLst/>
                <a:latin typeface="+mn-lt"/>
                <a:ea typeface="+mn-ea"/>
                <a:cs typeface="+mn-cs"/>
              </a:rPr>
              <a:t> &lt;</a:t>
            </a:r>
            <a:r>
              <a:rPr lang="fr-FR" sz="1200" b="0" i="0" kern="1200" dirty="0" err="1">
                <a:solidFill>
                  <a:schemeClr val="tx1"/>
                </a:solidFill>
                <a:effectLst/>
                <a:latin typeface="+mn-lt"/>
                <a:ea typeface="+mn-ea"/>
                <a:cs typeface="+mn-cs"/>
              </a:rPr>
              <a:t>token</a:t>
            </a:r>
            <a:r>
              <a:rPr lang="fr-FR" sz="1200" b="0" i="0" kern="1200" dirty="0">
                <a:solidFill>
                  <a:schemeClr val="tx1"/>
                </a:solidFill>
                <a:effectLst/>
                <a:latin typeface="+mn-lt"/>
                <a:ea typeface="+mn-ea"/>
                <a:cs typeface="+mn-cs"/>
              </a:rPr>
              <a:t>&gt; à chaque requête.</a:t>
            </a:r>
          </a:p>
          <a:p>
            <a:r>
              <a:rPr lang="fr-FR" b="1" dirty="0"/>
              <a:t>Récupère le </a:t>
            </a:r>
            <a:r>
              <a:rPr lang="fr-FR" b="1" dirty="0" err="1"/>
              <a:t>token</a:t>
            </a:r>
            <a:r>
              <a:rPr lang="fr-FR" dirty="0"/>
              <a:t> dans l’en-tête.</a:t>
            </a:r>
          </a:p>
          <a:p>
            <a:r>
              <a:rPr lang="fr-FR" b="1" dirty="0"/>
              <a:t>Vérifie sa signature</a:t>
            </a:r>
            <a:r>
              <a:rPr lang="fr-FR" dirty="0"/>
              <a:t> avec la clé secrète (JWT_SECRET) :</a:t>
            </a:r>
          </a:p>
          <a:p>
            <a:r>
              <a:rPr lang="fr-FR" dirty="0"/>
              <a:t>Est-il valide ?</a:t>
            </a:r>
          </a:p>
          <a:p>
            <a:r>
              <a:rPr lang="fr-FR" dirty="0"/>
              <a:t>N’a-t-il pas été modifié ?</a:t>
            </a:r>
          </a:p>
          <a:p>
            <a:r>
              <a:rPr lang="fr-FR" b="1" dirty="0"/>
              <a:t>Vérifie la date d’expiration</a:t>
            </a:r>
            <a:r>
              <a:rPr lang="fr-FR" dirty="0"/>
              <a:t> (</a:t>
            </a:r>
            <a:r>
              <a:rPr lang="fr-FR" dirty="0" err="1"/>
              <a:t>exp</a:t>
            </a:r>
            <a:r>
              <a:rPr lang="fr-FR" dirty="0"/>
              <a:t> dans le JWT).</a:t>
            </a:r>
          </a:p>
          <a:p>
            <a:r>
              <a:rPr lang="fr-FR" b="1" dirty="0"/>
              <a:t>Extrait les infos de l'utilisateur</a:t>
            </a:r>
            <a:r>
              <a:rPr lang="fr-FR" dirty="0"/>
              <a:t> (ID, rôles, etc.)</a:t>
            </a:r>
          </a:p>
          <a:p>
            <a:r>
              <a:rPr lang="fr-FR" dirty="0"/>
              <a:t>Si tout est OK → il </a:t>
            </a:r>
            <a:r>
              <a:rPr lang="fr-FR" b="1" dirty="0"/>
              <a:t>autorise l’accès</a:t>
            </a:r>
            <a:r>
              <a:rPr lang="fr-FR" dirty="0"/>
              <a:t> à la ressource demandée.</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Sans intercepteur Axios, j’aurais dû ajouter manuellement le header </a:t>
            </a:r>
            <a:r>
              <a:rPr lang="fr-FR" dirty="0" err="1"/>
              <a:t>Authorization</a:t>
            </a:r>
            <a:r>
              <a:rPr lang="fr-FR" dirty="0"/>
              <a:t> pour chaque requête vers chaque </a:t>
            </a:r>
            <a:r>
              <a:rPr lang="fr-FR" dirty="0" err="1"/>
              <a:t>endpoint</a:t>
            </a:r>
            <a:r>
              <a:rPr lang="fr-FR" dirty="0"/>
              <a:t>. Avec l’intercepteur, ça se fait automatiquement.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i="0" kern="1200" dirty="0">
                <a:solidFill>
                  <a:schemeClr val="tx1"/>
                </a:solidFill>
                <a:effectLst/>
                <a:latin typeface="+mn-lt"/>
                <a:ea typeface="+mn-ea"/>
                <a:cs typeface="+mn-cs"/>
              </a:rPr>
              <a:t>(Un </a:t>
            </a:r>
            <a:r>
              <a:rPr lang="fr-FR" sz="1200" b="0" i="0" kern="1200" dirty="0" err="1">
                <a:solidFill>
                  <a:schemeClr val="tx1"/>
                </a:solidFill>
                <a:effectLst/>
                <a:latin typeface="+mn-lt"/>
                <a:ea typeface="+mn-ea"/>
                <a:cs typeface="+mn-cs"/>
              </a:rPr>
              <a:t>guard</a:t>
            </a:r>
            <a:r>
              <a:rPr lang="fr-FR" sz="1200" b="0" i="0" kern="1200" dirty="0">
                <a:solidFill>
                  <a:schemeClr val="tx1"/>
                </a:solidFill>
                <a:effectLst/>
                <a:latin typeface="+mn-lt"/>
                <a:ea typeface="+mn-ea"/>
                <a:cs typeface="+mn-cs"/>
              </a:rPr>
              <a:t> de route protège les pages du </a:t>
            </a:r>
            <a:r>
              <a:rPr lang="fr-FR" sz="1200" b="0" i="0" kern="1200" dirty="0" err="1">
                <a:solidFill>
                  <a:schemeClr val="tx1"/>
                </a:solidFill>
                <a:effectLst/>
                <a:latin typeface="+mn-lt"/>
                <a:ea typeface="+mn-ea"/>
                <a:cs typeface="+mn-cs"/>
              </a:rPr>
              <a:t>dashboard</a:t>
            </a:r>
            <a:r>
              <a:rPr lang="fr-FR" sz="1200" b="0" i="0" kern="1200" dirty="0">
                <a:solidFill>
                  <a:schemeClr val="tx1"/>
                </a:solidFill>
                <a:effectLst/>
                <a:latin typeface="+mn-lt"/>
                <a:ea typeface="+mn-ea"/>
                <a:cs typeface="+mn-cs"/>
              </a:rPr>
              <a:t>: si pas authentifié → redirection vers /login)</a:t>
            </a:r>
          </a:p>
          <a:p>
            <a:endParaRPr lang="fr-FR" sz="1200" b="0" i="0" kern="1200" dirty="0">
              <a:solidFill>
                <a:schemeClr val="tx1"/>
              </a:solidFill>
              <a:effectLst/>
              <a:latin typeface="+mn-lt"/>
              <a:ea typeface="+mn-ea"/>
              <a:cs typeface="+mn-cs"/>
            </a:endParaRPr>
          </a:p>
          <a:p>
            <a:br>
              <a:rPr lang="fr-FR" sz="1200" b="0" i="0" kern="1200" dirty="0">
                <a:solidFill>
                  <a:schemeClr val="tx1"/>
                </a:solidFill>
                <a:effectLst/>
                <a:latin typeface="+mn-lt"/>
                <a:ea typeface="+mn-ea"/>
                <a:cs typeface="+mn-cs"/>
              </a:rPr>
            </a:br>
            <a:endParaRPr lang="fr-FR" dirty="0"/>
          </a:p>
        </p:txBody>
      </p:sp>
    </p:spTree>
    <p:extLst>
      <p:ext uri="{BB962C8B-B14F-4D97-AF65-F5344CB8AC3E}">
        <p14:creationId xmlns:p14="http://schemas.microsoft.com/office/powerpoint/2010/main" val="18777403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grpSp>
        <p:nvGrpSpPr>
          <p:cNvPr id="7" name="Group 6"/>
          <p:cNvGrpSpPr/>
          <p:nvPr/>
        </p:nvGrpSpPr>
        <p:grpSpPr>
          <a:xfrm>
            <a:off x="0" y="-6350"/>
            <a:ext cx="9144000" cy="5149850"/>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130300" y="1803400"/>
            <a:ext cx="5825202" cy="1234727"/>
          </a:xfrm>
        </p:spPr>
        <p:txBody>
          <a:bodyPr anchor="b">
            <a:noAutofit/>
          </a:bodyPr>
          <a:lstStyle>
            <a:lvl1pPr algn="r">
              <a:defRPr sz="4050">
                <a:solidFill>
                  <a:schemeClr val="accent1"/>
                </a:solidFill>
              </a:defRPr>
            </a:lvl1pPr>
          </a:lstStyle>
          <a:p>
            <a:r>
              <a:rPr lang="fr-FR"/>
              <a:t>Modifiez le style du titre</a:t>
            </a:r>
            <a:endParaRPr lang="en-US" dirty="0"/>
          </a:p>
        </p:txBody>
      </p:sp>
      <p:sp>
        <p:nvSpPr>
          <p:cNvPr id="3" name="Subtitle 2"/>
          <p:cNvSpPr>
            <a:spLocks noGrp="1"/>
          </p:cNvSpPr>
          <p:nvPr>
            <p:ph type="subTitle" idx="1"/>
          </p:nvPr>
        </p:nvSpPr>
        <p:spPr>
          <a:xfrm>
            <a:off x="1130300" y="3038125"/>
            <a:ext cx="5825202" cy="822674"/>
          </a:xfrm>
        </p:spPr>
        <p:txBody>
          <a:bodyPr anchor="t"/>
          <a:lstStyle>
            <a:lvl1pPr marL="0" indent="0" algn="r">
              <a:buNone/>
              <a:defRPr>
                <a:solidFill>
                  <a:schemeClr val="tx1">
                    <a:lumMod val="50000"/>
                    <a:lumOff val="50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fr-FR"/>
              <a:t>Modifiez le style des sous-titres du masque</a:t>
            </a:r>
            <a:endParaRPr lang="en-US" dirty="0"/>
          </a:p>
        </p:txBody>
      </p:sp>
      <p:sp>
        <p:nvSpPr>
          <p:cNvPr id="4" name="Date Placeholder 3"/>
          <p:cNvSpPr>
            <a:spLocks noGrp="1"/>
          </p:cNvSpPr>
          <p:nvPr>
            <p:ph type="dt" sz="half" idx="10"/>
          </p:nvPr>
        </p:nvSpPr>
        <p:spPr/>
        <p:txBody>
          <a:bodyPr/>
          <a:lstStyle/>
          <a:p>
            <a:fld id="{78ABE3C1-DBE1-495D-B57B-2849774B866A}" type="datetimeFigureOut">
              <a:rPr lang="en-US" smtClean="0"/>
              <a:t>9/25/2025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1861183828"/>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re et légende">
    <p:spTree>
      <p:nvGrpSpPr>
        <p:cNvPr id="1" name=""/>
        <p:cNvGrpSpPr/>
        <p:nvPr/>
      </p:nvGrpSpPr>
      <p:grpSpPr>
        <a:xfrm>
          <a:off x="0" y="0"/>
          <a:ext cx="0" cy="0"/>
          <a:chOff x="0" y="0"/>
          <a:chExt cx="0" cy="0"/>
        </a:xfrm>
      </p:grpSpPr>
      <p:sp>
        <p:nvSpPr>
          <p:cNvPr id="2" name="Title 1"/>
          <p:cNvSpPr>
            <a:spLocks noGrp="1"/>
          </p:cNvSpPr>
          <p:nvPr>
            <p:ph type="title"/>
          </p:nvPr>
        </p:nvSpPr>
        <p:spPr>
          <a:xfrm>
            <a:off x="508001" y="457200"/>
            <a:ext cx="6447501" cy="2552700"/>
          </a:xfrm>
        </p:spPr>
        <p:txBody>
          <a:bodyPr anchor="ctr">
            <a:normAutofit/>
          </a:bodyPr>
          <a:lstStyle>
            <a:lvl1pPr algn="l">
              <a:defRPr sz="3300" b="0" cap="none"/>
            </a:lvl1pPr>
          </a:lstStyle>
          <a:p>
            <a:r>
              <a:rPr lang="fr-FR"/>
              <a:t>Modifiez le style du titre</a:t>
            </a:r>
            <a:endParaRPr lang="en-US" dirty="0"/>
          </a:p>
        </p:txBody>
      </p:sp>
      <p:sp>
        <p:nvSpPr>
          <p:cNvPr id="3" name="Text Placeholder 2"/>
          <p:cNvSpPr>
            <a:spLocks noGrp="1"/>
          </p:cNvSpPr>
          <p:nvPr>
            <p:ph type="body" idx="1"/>
          </p:nvPr>
        </p:nvSpPr>
        <p:spPr>
          <a:xfrm>
            <a:off x="508001" y="3352800"/>
            <a:ext cx="6447501" cy="1178222"/>
          </a:xfrm>
        </p:spPr>
        <p:txBody>
          <a:bodyPr anchor="ctr">
            <a:normAutofit/>
          </a:bodyPr>
          <a:lstStyle>
            <a:lvl1pPr marL="0" indent="0" algn="l">
              <a:buNone/>
              <a:defRPr sz="1350">
                <a:solidFill>
                  <a:schemeClr val="tx1">
                    <a:lumMod val="75000"/>
                    <a:lumOff val="2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fr-FR"/>
              <a:t>Modifier les styles du texte du masque</a:t>
            </a:r>
          </a:p>
        </p:txBody>
      </p:sp>
      <p:sp>
        <p:nvSpPr>
          <p:cNvPr id="4" name="Date Placeholder 3"/>
          <p:cNvSpPr>
            <a:spLocks noGrp="1"/>
          </p:cNvSpPr>
          <p:nvPr>
            <p:ph type="dt" sz="half" idx="10"/>
          </p:nvPr>
        </p:nvSpPr>
        <p:spPr/>
        <p:txBody>
          <a:bodyPr/>
          <a:lstStyle/>
          <a:p>
            <a:fld id="{9D6E9DEC-419B-4CC5-A080-3B06BD5A8291}" type="datetimeFigureOut">
              <a:rPr lang="en-US" smtClean="0"/>
              <a:t>9/25/2025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‹N°›</a:t>
            </a:fld>
            <a:endParaRPr lang="en-US" dirty="0"/>
          </a:p>
        </p:txBody>
      </p:sp>
    </p:spTree>
    <p:extLst>
      <p:ext uri="{BB962C8B-B14F-4D97-AF65-F5344CB8AC3E}">
        <p14:creationId xmlns:p14="http://schemas.microsoft.com/office/powerpoint/2010/main" val="1608796700"/>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itation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698500" y="457200"/>
            <a:ext cx="6070601" cy="2266950"/>
          </a:xfrm>
        </p:spPr>
        <p:txBody>
          <a:bodyPr anchor="ctr">
            <a:normAutofit/>
          </a:bodyPr>
          <a:lstStyle>
            <a:lvl1pPr algn="l">
              <a:defRPr sz="3300" b="0" cap="none"/>
            </a:lvl1pPr>
          </a:lstStyle>
          <a:p>
            <a:r>
              <a:rPr lang="fr-FR"/>
              <a:t>Modifiez le style du titre</a:t>
            </a:r>
            <a:endParaRPr lang="en-US" dirty="0"/>
          </a:p>
        </p:txBody>
      </p:sp>
      <p:sp>
        <p:nvSpPr>
          <p:cNvPr id="23" name="Text Placeholder 9"/>
          <p:cNvSpPr>
            <a:spLocks noGrp="1"/>
          </p:cNvSpPr>
          <p:nvPr>
            <p:ph type="body" sz="quarter" idx="13"/>
          </p:nvPr>
        </p:nvSpPr>
        <p:spPr>
          <a:xfrm>
            <a:off x="1024604" y="2724150"/>
            <a:ext cx="5418393" cy="285750"/>
          </a:xfrm>
        </p:spPr>
        <p:txBody>
          <a:bodyPr anchor="ctr">
            <a:noAutofit/>
          </a:bodyPr>
          <a:lstStyle>
            <a:lvl1pPr marL="0" indent="0">
              <a:buFontTx/>
              <a:buNone/>
              <a:defRPr sz="1200">
                <a:solidFill>
                  <a:schemeClr val="tx1">
                    <a:lumMod val="50000"/>
                    <a:lumOff val="50000"/>
                  </a:schemeClr>
                </a:solidFill>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fr-FR"/>
              <a:t>Modifier les styles du texte du masque</a:t>
            </a:r>
          </a:p>
        </p:txBody>
      </p:sp>
      <p:sp>
        <p:nvSpPr>
          <p:cNvPr id="3" name="Text Placeholder 2"/>
          <p:cNvSpPr>
            <a:spLocks noGrp="1"/>
          </p:cNvSpPr>
          <p:nvPr>
            <p:ph type="body" idx="1"/>
          </p:nvPr>
        </p:nvSpPr>
        <p:spPr>
          <a:xfrm>
            <a:off x="508001" y="3352800"/>
            <a:ext cx="6447501" cy="1178222"/>
          </a:xfrm>
        </p:spPr>
        <p:txBody>
          <a:bodyPr anchor="ctr">
            <a:normAutofit/>
          </a:bodyPr>
          <a:lstStyle>
            <a:lvl1pPr marL="0" indent="0" algn="l">
              <a:buNone/>
              <a:defRPr sz="1350">
                <a:solidFill>
                  <a:schemeClr val="tx1">
                    <a:lumMod val="75000"/>
                    <a:lumOff val="2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fr-FR"/>
              <a:t>Modifier les styles du texte du masque</a:t>
            </a:r>
          </a:p>
        </p:txBody>
      </p:sp>
      <p:sp>
        <p:nvSpPr>
          <p:cNvPr id="4" name="Date Placeholder 3"/>
          <p:cNvSpPr>
            <a:spLocks noGrp="1"/>
          </p:cNvSpPr>
          <p:nvPr>
            <p:ph type="dt" sz="half" idx="10"/>
          </p:nvPr>
        </p:nvSpPr>
        <p:spPr/>
        <p:txBody>
          <a:bodyPr/>
          <a:lstStyle/>
          <a:p>
            <a:fld id="{9D6E9DEC-419B-4CC5-A080-3B06BD5A8291}" type="datetimeFigureOut">
              <a:rPr lang="en-US" smtClean="0"/>
              <a:t>9/25/2025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‹N°›</a:t>
            </a:fld>
            <a:endParaRPr lang="en-US" dirty="0"/>
          </a:p>
        </p:txBody>
      </p:sp>
      <p:sp>
        <p:nvSpPr>
          <p:cNvPr id="20" name="TextBox 19"/>
          <p:cNvSpPr txBox="1"/>
          <p:nvPr/>
        </p:nvSpPr>
        <p:spPr>
          <a:xfrm>
            <a:off x="406403" y="592784"/>
            <a:ext cx="457200" cy="438582"/>
          </a:xfrm>
          <a:prstGeom prst="rect">
            <a:avLst/>
          </a:prstGeom>
        </p:spPr>
        <p:txBody>
          <a:bodyPr vert="horz" lIns="68580" tIns="34290" rIns="68580" bIns="34290" rtlCol="0" anchor="ctr">
            <a:noAutofit/>
          </a:bodyPr>
          <a:lstStyle/>
          <a:p>
            <a:pPr lvl="0"/>
            <a:r>
              <a:rPr lang="en-US" sz="6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6669758" y="2164917"/>
            <a:ext cx="457200" cy="438582"/>
          </a:xfrm>
          <a:prstGeom prst="rect">
            <a:avLst/>
          </a:prstGeom>
        </p:spPr>
        <p:txBody>
          <a:bodyPr vert="horz" lIns="68580" tIns="34290" rIns="68580" bIns="34290" rtlCol="0" anchor="ctr">
            <a:noAutofit/>
          </a:bodyPr>
          <a:lstStyle/>
          <a:p>
            <a:pPr lvl="0"/>
            <a:r>
              <a:rPr lang="en-US" sz="6000" baseline="0" dirty="0">
                <a:ln w="3175" cmpd="sng">
                  <a:noFill/>
                </a:ln>
                <a:solidFill>
                  <a:schemeClr val="accent1">
                    <a:lumMod val="60000"/>
                    <a:lumOff val="40000"/>
                  </a:schemeClr>
                </a:solidFill>
                <a:latin typeface="Arial"/>
              </a:rPr>
              <a:t>”</a:t>
            </a:r>
            <a:endParaRPr lang="en-US" sz="1350" dirty="0">
              <a:solidFill>
                <a:schemeClr val="accent1">
                  <a:lumMod val="60000"/>
                  <a:lumOff val="40000"/>
                </a:schemeClr>
              </a:solidFill>
              <a:latin typeface="Arial"/>
            </a:endParaRPr>
          </a:p>
        </p:txBody>
      </p:sp>
    </p:spTree>
    <p:extLst>
      <p:ext uri="{BB962C8B-B14F-4D97-AF65-F5344CB8AC3E}">
        <p14:creationId xmlns:p14="http://schemas.microsoft.com/office/powerpoint/2010/main" val="277935888"/>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arte nom">
    <p:spTree>
      <p:nvGrpSpPr>
        <p:cNvPr id="1" name=""/>
        <p:cNvGrpSpPr/>
        <p:nvPr/>
      </p:nvGrpSpPr>
      <p:grpSpPr>
        <a:xfrm>
          <a:off x="0" y="0"/>
          <a:ext cx="0" cy="0"/>
          <a:chOff x="0" y="0"/>
          <a:chExt cx="0" cy="0"/>
        </a:xfrm>
      </p:grpSpPr>
      <p:sp>
        <p:nvSpPr>
          <p:cNvPr id="2" name="Title 1"/>
          <p:cNvSpPr>
            <a:spLocks noGrp="1"/>
          </p:cNvSpPr>
          <p:nvPr>
            <p:ph type="title"/>
          </p:nvPr>
        </p:nvSpPr>
        <p:spPr>
          <a:xfrm>
            <a:off x="508001" y="1448991"/>
            <a:ext cx="6447501" cy="1946595"/>
          </a:xfrm>
        </p:spPr>
        <p:txBody>
          <a:bodyPr anchor="b">
            <a:normAutofit/>
          </a:bodyPr>
          <a:lstStyle>
            <a:lvl1pPr algn="l">
              <a:defRPr sz="3300" b="0" cap="none"/>
            </a:lvl1pPr>
          </a:lstStyle>
          <a:p>
            <a:r>
              <a:rPr lang="fr-FR"/>
              <a:t>Modifiez le style du titre</a:t>
            </a:r>
            <a:endParaRPr lang="en-US" dirty="0"/>
          </a:p>
        </p:txBody>
      </p:sp>
      <p:sp>
        <p:nvSpPr>
          <p:cNvPr id="3" name="Text Placeholder 2"/>
          <p:cNvSpPr>
            <a:spLocks noGrp="1"/>
          </p:cNvSpPr>
          <p:nvPr>
            <p:ph type="body" idx="1"/>
          </p:nvPr>
        </p:nvSpPr>
        <p:spPr>
          <a:xfrm>
            <a:off x="508001" y="3395586"/>
            <a:ext cx="6447501" cy="1135436"/>
          </a:xfrm>
        </p:spPr>
        <p:txBody>
          <a:bodyPr anchor="t">
            <a:normAutofit/>
          </a:bodyPr>
          <a:lstStyle>
            <a:lvl1pPr marL="0" indent="0" algn="l">
              <a:buNone/>
              <a:defRPr sz="1350">
                <a:solidFill>
                  <a:schemeClr val="tx1">
                    <a:lumMod val="75000"/>
                    <a:lumOff val="2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fr-FR"/>
              <a:t>Modifier les styles du texte du masque</a:t>
            </a:r>
          </a:p>
        </p:txBody>
      </p:sp>
      <p:sp>
        <p:nvSpPr>
          <p:cNvPr id="4" name="Date Placeholder 3"/>
          <p:cNvSpPr>
            <a:spLocks noGrp="1"/>
          </p:cNvSpPr>
          <p:nvPr>
            <p:ph type="dt" sz="half" idx="10"/>
          </p:nvPr>
        </p:nvSpPr>
        <p:spPr/>
        <p:txBody>
          <a:bodyPr/>
          <a:lstStyle/>
          <a:p>
            <a:fld id="{9D6E9DEC-419B-4CC5-A080-3B06BD5A8291}" type="datetimeFigureOut">
              <a:rPr lang="en-US" smtClean="0"/>
              <a:t>9/25/2025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‹N°›</a:t>
            </a:fld>
            <a:endParaRPr lang="en-US" dirty="0"/>
          </a:p>
        </p:txBody>
      </p:sp>
    </p:spTree>
    <p:extLst>
      <p:ext uri="{BB962C8B-B14F-4D97-AF65-F5344CB8AC3E}">
        <p14:creationId xmlns:p14="http://schemas.microsoft.com/office/powerpoint/2010/main" val="4141304651"/>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arte nom citation">
    <p:spTree>
      <p:nvGrpSpPr>
        <p:cNvPr id="1" name=""/>
        <p:cNvGrpSpPr/>
        <p:nvPr/>
      </p:nvGrpSpPr>
      <p:grpSpPr>
        <a:xfrm>
          <a:off x="0" y="0"/>
          <a:ext cx="0" cy="0"/>
          <a:chOff x="0" y="0"/>
          <a:chExt cx="0" cy="0"/>
        </a:xfrm>
      </p:grpSpPr>
      <p:sp>
        <p:nvSpPr>
          <p:cNvPr id="2" name="Title 1"/>
          <p:cNvSpPr>
            <a:spLocks noGrp="1"/>
          </p:cNvSpPr>
          <p:nvPr>
            <p:ph type="title"/>
          </p:nvPr>
        </p:nvSpPr>
        <p:spPr>
          <a:xfrm>
            <a:off x="698500" y="457200"/>
            <a:ext cx="6070601" cy="2266950"/>
          </a:xfrm>
        </p:spPr>
        <p:txBody>
          <a:bodyPr anchor="ctr">
            <a:normAutofit/>
          </a:bodyPr>
          <a:lstStyle>
            <a:lvl1pPr algn="l">
              <a:defRPr sz="3300" b="0" cap="none"/>
            </a:lvl1pPr>
          </a:lstStyle>
          <a:p>
            <a:r>
              <a:rPr lang="fr-FR"/>
              <a:t>Modifiez le style du titre</a:t>
            </a:r>
            <a:endParaRPr lang="en-US" dirty="0"/>
          </a:p>
        </p:txBody>
      </p:sp>
      <p:sp>
        <p:nvSpPr>
          <p:cNvPr id="23" name="Text Placeholder 9"/>
          <p:cNvSpPr>
            <a:spLocks noGrp="1"/>
          </p:cNvSpPr>
          <p:nvPr>
            <p:ph type="body" sz="quarter" idx="13"/>
          </p:nvPr>
        </p:nvSpPr>
        <p:spPr>
          <a:xfrm>
            <a:off x="507999" y="3009900"/>
            <a:ext cx="6447502" cy="385686"/>
          </a:xfrm>
        </p:spPr>
        <p:txBody>
          <a:bodyPr anchor="b">
            <a:noAutofit/>
          </a:bodyPr>
          <a:lstStyle>
            <a:lvl1pPr marL="0" indent="0">
              <a:buFontTx/>
              <a:buNone/>
              <a:defRPr sz="1800">
                <a:solidFill>
                  <a:schemeClr val="tx1">
                    <a:lumMod val="75000"/>
                    <a:lumOff val="25000"/>
                  </a:schemeClr>
                </a:solidFill>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fr-FR"/>
              <a:t>Modifier les styles du texte du masque</a:t>
            </a:r>
          </a:p>
        </p:txBody>
      </p:sp>
      <p:sp>
        <p:nvSpPr>
          <p:cNvPr id="3" name="Text Placeholder 2"/>
          <p:cNvSpPr>
            <a:spLocks noGrp="1"/>
          </p:cNvSpPr>
          <p:nvPr>
            <p:ph type="body" idx="1"/>
          </p:nvPr>
        </p:nvSpPr>
        <p:spPr>
          <a:xfrm>
            <a:off x="508001" y="3395586"/>
            <a:ext cx="6447501" cy="1135436"/>
          </a:xfrm>
        </p:spPr>
        <p:txBody>
          <a:bodyPr anchor="t">
            <a:normAutofit/>
          </a:bodyPr>
          <a:lstStyle>
            <a:lvl1pPr marL="0" indent="0" algn="l">
              <a:buNone/>
              <a:defRPr sz="1350">
                <a:solidFill>
                  <a:schemeClr val="tx1">
                    <a:lumMod val="50000"/>
                    <a:lumOff val="50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fr-FR"/>
              <a:t>Modifier les styles du texte du masque</a:t>
            </a:r>
          </a:p>
        </p:txBody>
      </p:sp>
      <p:sp>
        <p:nvSpPr>
          <p:cNvPr id="4" name="Date Placeholder 3"/>
          <p:cNvSpPr>
            <a:spLocks noGrp="1"/>
          </p:cNvSpPr>
          <p:nvPr>
            <p:ph type="dt" sz="half" idx="10"/>
          </p:nvPr>
        </p:nvSpPr>
        <p:spPr/>
        <p:txBody>
          <a:bodyPr/>
          <a:lstStyle/>
          <a:p>
            <a:fld id="{9D6E9DEC-419B-4CC5-A080-3B06BD5A8291}" type="datetimeFigureOut">
              <a:rPr lang="en-US" smtClean="0"/>
              <a:t>9/25/2025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‹N°›</a:t>
            </a:fld>
            <a:endParaRPr lang="en-US" dirty="0"/>
          </a:p>
        </p:txBody>
      </p:sp>
      <p:sp>
        <p:nvSpPr>
          <p:cNvPr id="24" name="TextBox 23"/>
          <p:cNvSpPr txBox="1"/>
          <p:nvPr/>
        </p:nvSpPr>
        <p:spPr>
          <a:xfrm>
            <a:off x="406403" y="592784"/>
            <a:ext cx="457200" cy="438582"/>
          </a:xfrm>
          <a:prstGeom prst="rect">
            <a:avLst/>
          </a:prstGeom>
        </p:spPr>
        <p:txBody>
          <a:bodyPr vert="horz" lIns="68580" tIns="34290" rIns="68580" bIns="34290" rtlCol="0" anchor="ctr">
            <a:noAutofit/>
          </a:bodyPr>
          <a:lstStyle/>
          <a:p>
            <a:pPr lvl="0"/>
            <a:r>
              <a:rPr lang="en-US" sz="6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6669758" y="2164917"/>
            <a:ext cx="457200" cy="438582"/>
          </a:xfrm>
          <a:prstGeom prst="rect">
            <a:avLst/>
          </a:prstGeom>
        </p:spPr>
        <p:txBody>
          <a:bodyPr vert="horz" lIns="68580" tIns="34290" rIns="68580" bIns="34290" rtlCol="0" anchor="ctr">
            <a:noAutofit/>
          </a:bodyPr>
          <a:lstStyle/>
          <a:p>
            <a:pPr lvl="0"/>
            <a:r>
              <a:rPr lang="en-US" sz="6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287979026"/>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Vrai ou faux">
    <p:spTree>
      <p:nvGrpSpPr>
        <p:cNvPr id="1" name=""/>
        <p:cNvGrpSpPr/>
        <p:nvPr/>
      </p:nvGrpSpPr>
      <p:grpSpPr>
        <a:xfrm>
          <a:off x="0" y="0"/>
          <a:ext cx="0" cy="0"/>
          <a:chOff x="0" y="0"/>
          <a:chExt cx="0" cy="0"/>
        </a:xfrm>
      </p:grpSpPr>
      <p:sp>
        <p:nvSpPr>
          <p:cNvPr id="2" name="Title 1"/>
          <p:cNvSpPr>
            <a:spLocks noGrp="1"/>
          </p:cNvSpPr>
          <p:nvPr>
            <p:ph type="title"/>
          </p:nvPr>
        </p:nvSpPr>
        <p:spPr>
          <a:xfrm>
            <a:off x="514350" y="457200"/>
            <a:ext cx="6441152" cy="2266950"/>
          </a:xfrm>
        </p:spPr>
        <p:txBody>
          <a:bodyPr anchor="ctr">
            <a:normAutofit/>
          </a:bodyPr>
          <a:lstStyle>
            <a:lvl1pPr algn="l">
              <a:defRPr sz="3300" b="0" cap="none"/>
            </a:lvl1pPr>
          </a:lstStyle>
          <a:p>
            <a:r>
              <a:rPr lang="fr-FR"/>
              <a:t>Modifiez le style du titre</a:t>
            </a:r>
            <a:endParaRPr lang="en-US" dirty="0"/>
          </a:p>
        </p:txBody>
      </p:sp>
      <p:sp>
        <p:nvSpPr>
          <p:cNvPr id="23" name="Text Placeholder 9"/>
          <p:cNvSpPr>
            <a:spLocks noGrp="1"/>
          </p:cNvSpPr>
          <p:nvPr>
            <p:ph type="body" sz="quarter" idx="13"/>
          </p:nvPr>
        </p:nvSpPr>
        <p:spPr>
          <a:xfrm>
            <a:off x="507999" y="3009900"/>
            <a:ext cx="6447502" cy="385686"/>
          </a:xfrm>
        </p:spPr>
        <p:txBody>
          <a:bodyPr anchor="b">
            <a:noAutofit/>
          </a:bodyPr>
          <a:lstStyle>
            <a:lvl1pPr marL="0" indent="0">
              <a:buFontTx/>
              <a:buNone/>
              <a:defRPr sz="1800">
                <a:solidFill>
                  <a:schemeClr val="accent1"/>
                </a:solidFill>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fr-FR"/>
              <a:t>Modifier les styles du texte du masque</a:t>
            </a:r>
          </a:p>
        </p:txBody>
      </p:sp>
      <p:sp>
        <p:nvSpPr>
          <p:cNvPr id="3" name="Text Placeholder 2"/>
          <p:cNvSpPr>
            <a:spLocks noGrp="1"/>
          </p:cNvSpPr>
          <p:nvPr>
            <p:ph type="body" idx="1"/>
          </p:nvPr>
        </p:nvSpPr>
        <p:spPr>
          <a:xfrm>
            <a:off x="508001" y="3395586"/>
            <a:ext cx="6447501" cy="1135436"/>
          </a:xfrm>
        </p:spPr>
        <p:txBody>
          <a:bodyPr anchor="t">
            <a:normAutofit/>
          </a:bodyPr>
          <a:lstStyle>
            <a:lvl1pPr marL="0" indent="0" algn="l">
              <a:buNone/>
              <a:defRPr sz="1350">
                <a:solidFill>
                  <a:schemeClr val="tx1">
                    <a:lumMod val="50000"/>
                    <a:lumOff val="50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fr-FR"/>
              <a:t>Modifier les styles du texte du masque</a:t>
            </a:r>
          </a:p>
        </p:txBody>
      </p:sp>
      <p:sp>
        <p:nvSpPr>
          <p:cNvPr id="4" name="Date Placeholder 3"/>
          <p:cNvSpPr>
            <a:spLocks noGrp="1"/>
          </p:cNvSpPr>
          <p:nvPr>
            <p:ph type="dt" sz="half" idx="10"/>
          </p:nvPr>
        </p:nvSpPr>
        <p:spPr/>
        <p:txBody>
          <a:bodyPr/>
          <a:lstStyle/>
          <a:p>
            <a:fld id="{9D6E9DEC-419B-4CC5-A080-3B06BD5A8291}" type="datetimeFigureOut">
              <a:rPr lang="en-US" smtClean="0"/>
              <a:t>9/25/2025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‹N°›</a:t>
            </a:fld>
            <a:endParaRPr lang="en-US" dirty="0"/>
          </a:p>
        </p:txBody>
      </p:sp>
    </p:spTree>
    <p:extLst>
      <p:ext uri="{BB962C8B-B14F-4D97-AF65-F5344CB8AC3E}">
        <p14:creationId xmlns:p14="http://schemas.microsoft.com/office/powerpoint/2010/main" val="1061720601"/>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Vertical Text Placeholder 2"/>
          <p:cNvSpPr>
            <a:spLocks noGrp="1"/>
          </p:cNvSpPr>
          <p:nvPr>
            <p:ph type="body" orient="vert" idx="1"/>
          </p:nvPr>
        </p:nvSpPr>
        <p:spPr/>
        <p:txBody>
          <a:bodyPr vert="eaVe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1FA3F48C-C7C6-4055-9F49-3777875E72AE}" type="datetimeFigureOut">
              <a:rPr lang="en-US" smtClean="0"/>
              <a:t>9/25/2025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94189839"/>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975755" y="457200"/>
            <a:ext cx="978557" cy="3938588"/>
          </a:xfrm>
        </p:spPr>
        <p:txBody>
          <a:bodyPr vert="eaVert" anchor="ctr"/>
          <a:lstStyle/>
          <a:p>
            <a:r>
              <a:rPr lang="fr-FR"/>
              <a:t>Modifiez le style du titre</a:t>
            </a:r>
            <a:endParaRPr lang="en-US" dirty="0"/>
          </a:p>
        </p:txBody>
      </p:sp>
      <p:sp>
        <p:nvSpPr>
          <p:cNvPr id="3" name="Vertical Text Placeholder 2"/>
          <p:cNvSpPr>
            <a:spLocks noGrp="1"/>
          </p:cNvSpPr>
          <p:nvPr>
            <p:ph type="body" orient="vert" idx="1"/>
          </p:nvPr>
        </p:nvSpPr>
        <p:spPr>
          <a:xfrm>
            <a:off x="508001" y="457200"/>
            <a:ext cx="5295113" cy="3938588"/>
          </a:xfrm>
        </p:spPr>
        <p:txBody>
          <a:bodyPr vert="eaVe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6178E61D-D431-422C-9764-11DAFE33AB63}" type="datetimeFigureOut">
              <a:rPr lang="en-US" smtClean="0"/>
              <a:t>9/25/2025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‹N°›</a:t>
            </a:fld>
            <a:endParaRPr lang="en-US" dirty="0"/>
          </a:p>
        </p:txBody>
      </p:sp>
    </p:spTree>
    <p:extLst>
      <p:ext uri="{BB962C8B-B14F-4D97-AF65-F5344CB8AC3E}">
        <p14:creationId xmlns:p14="http://schemas.microsoft.com/office/powerpoint/2010/main" val="899529382"/>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DEFAULT">
    <p:bg>
      <p:bgRef idx="1003">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82825868"/>
      </p:ext>
    </p:extLst>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700"/>
            </a:lvl1pPr>
          </a:lstStyle>
          <a:p>
            <a:r>
              <a:rPr lang="fr-FR"/>
              <a:t>Modifiez le style du titre</a:t>
            </a:r>
            <a:endParaRPr lang="en-US" dirty="0"/>
          </a:p>
        </p:txBody>
      </p:sp>
      <p:sp>
        <p:nvSpPr>
          <p:cNvPr id="3" name="Content Placeholder 2"/>
          <p:cNvSpPr>
            <a:spLocks noGrp="1"/>
          </p:cNvSpPr>
          <p:nvPr>
            <p:ph idx="1"/>
          </p:nvPr>
        </p:nvSpPr>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12DE42F4-6EEF-4EF7-8ED4-2208F0F89A08}" type="datetimeFigureOut">
              <a:rPr lang="en-US" smtClean="0"/>
              <a:t>9/25/2025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1194869847"/>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le 1"/>
          <p:cNvSpPr>
            <a:spLocks noGrp="1"/>
          </p:cNvSpPr>
          <p:nvPr>
            <p:ph type="title"/>
          </p:nvPr>
        </p:nvSpPr>
        <p:spPr>
          <a:xfrm>
            <a:off x="508001" y="2025651"/>
            <a:ext cx="6447501" cy="1369936"/>
          </a:xfrm>
        </p:spPr>
        <p:txBody>
          <a:bodyPr anchor="b"/>
          <a:lstStyle>
            <a:lvl1pPr algn="l">
              <a:defRPr sz="3000" b="0" cap="none"/>
            </a:lvl1pPr>
          </a:lstStyle>
          <a:p>
            <a:r>
              <a:rPr lang="fr-FR"/>
              <a:t>Modifiez le style du titre</a:t>
            </a:r>
            <a:endParaRPr lang="en-US" dirty="0"/>
          </a:p>
        </p:txBody>
      </p:sp>
      <p:sp>
        <p:nvSpPr>
          <p:cNvPr id="3" name="Text Placeholder 2"/>
          <p:cNvSpPr>
            <a:spLocks noGrp="1"/>
          </p:cNvSpPr>
          <p:nvPr>
            <p:ph type="body" idx="1"/>
          </p:nvPr>
        </p:nvSpPr>
        <p:spPr>
          <a:xfrm>
            <a:off x="508001" y="3395586"/>
            <a:ext cx="6447501" cy="645300"/>
          </a:xfrm>
        </p:spPr>
        <p:txBody>
          <a:bodyPr anchor="t"/>
          <a:lstStyle>
            <a:lvl1pPr marL="0" indent="0" algn="l">
              <a:buNone/>
              <a:defRPr sz="1500">
                <a:solidFill>
                  <a:schemeClr val="tx1">
                    <a:lumMod val="50000"/>
                    <a:lumOff val="50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fr-FR"/>
              <a:t>Modifier les styles du texte du masque</a:t>
            </a:r>
          </a:p>
        </p:txBody>
      </p:sp>
      <p:sp>
        <p:nvSpPr>
          <p:cNvPr id="4" name="Date Placeholder 3"/>
          <p:cNvSpPr>
            <a:spLocks noGrp="1"/>
          </p:cNvSpPr>
          <p:nvPr>
            <p:ph type="dt" sz="half" idx="10"/>
          </p:nvPr>
        </p:nvSpPr>
        <p:spPr/>
        <p:txBody>
          <a:bodyPr/>
          <a:lstStyle/>
          <a:p>
            <a:fld id="{30578ACC-22D6-47C1-A373-4FD133E34F3C}" type="datetimeFigureOut">
              <a:rPr lang="en-US" smtClean="0"/>
              <a:t>9/25/2025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2787483161"/>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sz="half" idx="1"/>
          </p:nvPr>
        </p:nvSpPr>
        <p:spPr>
          <a:xfrm>
            <a:off x="508001" y="1620442"/>
            <a:ext cx="3138026" cy="2910579"/>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Content Placeholder 3"/>
          <p:cNvSpPr>
            <a:spLocks noGrp="1"/>
          </p:cNvSpPr>
          <p:nvPr>
            <p:ph sz="half" idx="2"/>
          </p:nvPr>
        </p:nvSpPr>
        <p:spPr>
          <a:xfrm>
            <a:off x="3817477" y="1620442"/>
            <a:ext cx="3138026" cy="2910580"/>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Date Placeholder 4"/>
          <p:cNvSpPr>
            <a:spLocks noGrp="1"/>
          </p:cNvSpPr>
          <p:nvPr>
            <p:ph type="dt" sz="half" idx="10"/>
          </p:nvPr>
        </p:nvSpPr>
        <p:spPr/>
        <p:txBody>
          <a:bodyPr/>
          <a:lstStyle/>
          <a:p>
            <a:fld id="{4E5A6C69-6797-4E8A-BF37-F2C3751466E9}" type="datetimeFigureOut">
              <a:rPr lang="en-US" smtClean="0"/>
              <a:t>9/25/2025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3470052156"/>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fr-FR"/>
              <a:t>Modifiez le style du titre</a:t>
            </a:r>
            <a:endParaRPr lang="en-US" dirty="0"/>
          </a:p>
        </p:txBody>
      </p:sp>
      <p:sp>
        <p:nvSpPr>
          <p:cNvPr id="3" name="Text Placeholder 2"/>
          <p:cNvSpPr>
            <a:spLocks noGrp="1"/>
          </p:cNvSpPr>
          <p:nvPr>
            <p:ph type="body" idx="1"/>
          </p:nvPr>
        </p:nvSpPr>
        <p:spPr>
          <a:xfrm>
            <a:off x="506809" y="1620737"/>
            <a:ext cx="3139217" cy="432197"/>
          </a:xfrm>
        </p:spPr>
        <p:txBody>
          <a:bodyPr anchor="b">
            <a:noAutofit/>
          </a:bodyPr>
          <a:lstStyle>
            <a:lvl1pPr marL="0" indent="0">
              <a:buNone/>
              <a:defRPr sz="1800" b="0"/>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fr-FR"/>
              <a:t>Modifier les styles du texte du masque</a:t>
            </a:r>
          </a:p>
        </p:txBody>
      </p:sp>
      <p:sp>
        <p:nvSpPr>
          <p:cNvPr id="4" name="Content Placeholder 3"/>
          <p:cNvSpPr>
            <a:spLocks noGrp="1"/>
          </p:cNvSpPr>
          <p:nvPr>
            <p:ph sz="half" idx="2"/>
          </p:nvPr>
        </p:nvSpPr>
        <p:spPr>
          <a:xfrm>
            <a:off x="506809" y="2052934"/>
            <a:ext cx="3139217" cy="2478088"/>
          </a:xfrm>
        </p:spPr>
        <p:txBody>
          <a:bodyPr>
            <a:normAutofit/>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Text Placeholder 4"/>
          <p:cNvSpPr>
            <a:spLocks noGrp="1"/>
          </p:cNvSpPr>
          <p:nvPr>
            <p:ph type="body" sz="quarter" idx="3"/>
          </p:nvPr>
        </p:nvSpPr>
        <p:spPr>
          <a:xfrm>
            <a:off x="3816287" y="1620737"/>
            <a:ext cx="3139214" cy="432197"/>
          </a:xfrm>
        </p:spPr>
        <p:txBody>
          <a:bodyPr anchor="b">
            <a:noAutofit/>
          </a:bodyPr>
          <a:lstStyle>
            <a:lvl1pPr marL="0" indent="0">
              <a:buNone/>
              <a:defRPr sz="1800" b="0"/>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fr-FR"/>
              <a:t>Modifier les styles du texte du masque</a:t>
            </a:r>
          </a:p>
        </p:txBody>
      </p:sp>
      <p:sp>
        <p:nvSpPr>
          <p:cNvPr id="6" name="Content Placeholder 5"/>
          <p:cNvSpPr>
            <a:spLocks noGrp="1"/>
          </p:cNvSpPr>
          <p:nvPr>
            <p:ph sz="quarter" idx="4"/>
          </p:nvPr>
        </p:nvSpPr>
        <p:spPr>
          <a:xfrm>
            <a:off x="3816288" y="2052934"/>
            <a:ext cx="3139213" cy="2478088"/>
          </a:xfrm>
        </p:spPr>
        <p:txBody>
          <a:bodyPr>
            <a:normAutofit/>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Date Placeholder 6"/>
          <p:cNvSpPr>
            <a:spLocks noGrp="1"/>
          </p:cNvSpPr>
          <p:nvPr>
            <p:ph type="dt" sz="half" idx="10"/>
          </p:nvPr>
        </p:nvSpPr>
        <p:spPr/>
        <p:txBody>
          <a:bodyPr/>
          <a:lstStyle/>
          <a:p>
            <a:fld id="{D82014A1-A632-4878-A0D3-F52BA7563730}" type="datetimeFigureOut">
              <a:rPr lang="en-US" smtClean="0"/>
              <a:t>9/25/2025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1723810586"/>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a:xfrm>
            <a:off x="508001" y="457200"/>
            <a:ext cx="6447501" cy="990600"/>
          </a:xfrm>
        </p:spPr>
        <p:txBody>
          <a:bodyPr/>
          <a:lstStyle/>
          <a:p>
            <a:r>
              <a:rPr lang="fr-FR"/>
              <a:t>Modifiez le style du titre</a:t>
            </a:r>
            <a:endParaRPr lang="en-US" dirty="0"/>
          </a:p>
        </p:txBody>
      </p:sp>
      <p:sp>
        <p:nvSpPr>
          <p:cNvPr id="3" name="Date Placeholder 2"/>
          <p:cNvSpPr>
            <a:spLocks noGrp="1"/>
          </p:cNvSpPr>
          <p:nvPr>
            <p:ph type="dt" sz="half" idx="10"/>
          </p:nvPr>
        </p:nvSpPr>
        <p:spPr/>
        <p:txBody>
          <a:bodyPr/>
          <a:lstStyle/>
          <a:p>
            <a:fld id="{CE99F462-093F-4566-844B-4C71F2739DA5}" type="datetimeFigureOut">
              <a:rPr lang="en-US" smtClean="0"/>
              <a:t>9/25/2025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824081263"/>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D24A7AC-904D-4781-85BA-7D10C17ED021}" type="datetimeFigureOut">
              <a:rPr lang="en-US" smtClean="0"/>
              <a:t>9/25/2025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1399774163"/>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508001" y="1123953"/>
            <a:ext cx="2890896" cy="958850"/>
          </a:xfrm>
        </p:spPr>
        <p:txBody>
          <a:bodyPr anchor="b">
            <a:normAutofit/>
          </a:bodyPr>
          <a:lstStyle>
            <a:lvl1pPr>
              <a:defRPr sz="1500"/>
            </a:lvl1pPr>
          </a:lstStyle>
          <a:p>
            <a:r>
              <a:rPr lang="fr-FR"/>
              <a:t>Modifiez le style du titre</a:t>
            </a:r>
            <a:endParaRPr lang="en-US" dirty="0"/>
          </a:p>
        </p:txBody>
      </p:sp>
      <p:sp>
        <p:nvSpPr>
          <p:cNvPr id="3" name="Content Placeholder 2"/>
          <p:cNvSpPr>
            <a:spLocks noGrp="1"/>
          </p:cNvSpPr>
          <p:nvPr>
            <p:ph idx="1"/>
          </p:nvPr>
        </p:nvSpPr>
        <p:spPr>
          <a:xfrm>
            <a:off x="3570346" y="386193"/>
            <a:ext cx="3385156" cy="4144828"/>
          </a:xfrm>
        </p:spPr>
        <p:txBody>
          <a:bodyPr>
            <a:normAutofit/>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Text Placeholder 3"/>
          <p:cNvSpPr>
            <a:spLocks noGrp="1"/>
          </p:cNvSpPr>
          <p:nvPr>
            <p:ph type="body" sz="half" idx="2"/>
          </p:nvPr>
        </p:nvSpPr>
        <p:spPr>
          <a:xfrm>
            <a:off x="508001" y="2082802"/>
            <a:ext cx="2890896" cy="1938337"/>
          </a:xfrm>
        </p:spPr>
        <p:txBody>
          <a:bodyPr>
            <a:normAutofit/>
          </a:bodyPr>
          <a:lstStyle>
            <a:lvl1pPr marL="0" indent="0">
              <a:buNone/>
              <a:defRPr sz="1050"/>
            </a:lvl1pPr>
            <a:lvl2pPr marL="342797" indent="0">
              <a:buNone/>
              <a:defRPr sz="1050"/>
            </a:lvl2pPr>
            <a:lvl3pPr marL="685595" indent="0">
              <a:buNone/>
              <a:defRPr sz="900"/>
            </a:lvl3pPr>
            <a:lvl4pPr marL="1028392" indent="0">
              <a:buNone/>
              <a:defRPr sz="750"/>
            </a:lvl4pPr>
            <a:lvl5pPr marL="1371188" indent="0">
              <a:buNone/>
              <a:defRPr sz="750"/>
            </a:lvl5pPr>
            <a:lvl6pPr marL="1713986" indent="0">
              <a:buNone/>
              <a:defRPr sz="750"/>
            </a:lvl6pPr>
            <a:lvl7pPr marL="2056783" indent="0">
              <a:buNone/>
              <a:defRPr sz="750"/>
            </a:lvl7pPr>
            <a:lvl8pPr marL="2399580" indent="0">
              <a:buNone/>
              <a:defRPr sz="750"/>
            </a:lvl8pPr>
            <a:lvl9pPr marL="2742377" indent="0">
              <a:buNone/>
              <a:defRPr sz="750"/>
            </a:lvl9pPr>
          </a:lstStyle>
          <a:p>
            <a:pPr lvl="0"/>
            <a:r>
              <a:rPr lang="fr-FR"/>
              <a:t>Modifier les styles du texte du masque</a:t>
            </a:r>
          </a:p>
        </p:txBody>
      </p:sp>
      <p:sp>
        <p:nvSpPr>
          <p:cNvPr id="5" name="Date Placeholder 4"/>
          <p:cNvSpPr>
            <a:spLocks noGrp="1"/>
          </p:cNvSpPr>
          <p:nvPr>
            <p:ph type="dt" sz="half" idx="10"/>
          </p:nvPr>
        </p:nvSpPr>
        <p:spPr/>
        <p:txBody>
          <a:bodyPr/>
          <a:lstStyle/>
          <a:p>
            <a:fld id="{E331444B-B92B-4E27-8C94-BB93EAF5CB18}" type="datetimeFigureOut">
              <a:rPr lang="en-US" smtClean="0"/>
              <a:t>9/25/2025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1740254626"/>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508001" y="3600450"/>
            <a:ext cx="6447500" cy="425054"/>
          </a:xfrm>
        </p:spPr>
        <p:txBody>
          <a:bodyPr anchor="b">
            <a:normAutofit/>
          </a:bodyPr>
          <a:lstStyle>
            <a:lvl1pPr algn="l">
              <a:defRPr sz="1800" b="0"/>
            </a:lvl1pPr>
          </a:lstStyle>
          <a:p>
            <a:r>
              <a:rPr lang="fr-FR"/>
              <a:t>Modifiez le style du titre</a:t>
            </a:r>
            <a:endParaRPr lang="en-US" dirty="0"/>
          </a:p>
        </p:txBody>
      </p:sp>
      <p:sp>
        <p:nvSpPr>
          <p:cNvPr id="3" name="Picture Placeholder 2"/>
          <p:cNvSpPr>
            <a:spLocks noGrp="1" noChangeAspect="1"/>
          </p:cNvSpPr>
          <p:nvPr>
            <p:ph type="pic" idx="1"/>
          </p:nvPr>
        </p:nvSpPr>
        <p:spPr>
          <a:xfrm>
            <a:off x="508001" y="457200"/>
            <a:ext cx="6447501" cy="2884289"/>
          </a:xfrm>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fr-FR"/>
              <a:t>Cliquez sur l'icône pour ajouter une image</a:t>
            </a:r>
            <a:endParaRPr lang="en-US" dirty="0"/>
          </a:p>
        </p:txBody>
      </p:sp>
      <p:sp>
        <p:nvSpPr>
          <p:cNvPr id="4" name="Text Placeholder 3"/>
          <p:cNvSpPr>
            <a:spLocks noGrp="1"/>
          </p:cNvSpPr>
          <p:nvPr>
            <p:ph type="body" sz="half" idx="2"/>
          </p:nvPr>
        </p:nvSpPr>
        <p:spPr>
          <a:xfrm>
            <a:off x="508001" y="4025504"/>
            <a:ext cx="6447500" cy="505518"/>
          </a:xfrm>
        </p:spPr>
        <p:txBody>
          <a:bodyPr>
            <a:normAutofit/>
          </a:bodyPr>
          <a:lstStyle>
            <a:lvl1pPr marL="0" indent="0">
              <a:buNone/>
              <a:defRPr sz="9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fr-FR"/>
              <a:t>Modifier les styles du texte du masque</a:t>
            </a:r>
          </a:p>
        </p:txBody>
      </p:sp>
      <p:sp>
        <p:nvSpPr>
          <p:cNvPr id="5" name="Date Placeholder 4"/>
          <p:cNvSpPr>
            <a:spLocks noGrp="1"/>
          </p:cNvSpPr>
          <p:nvPr>
            <p:ph type="dt" sz="half" idx="10"/>
          </p:nvPr>
        </p:nvSpPr>
        <p:spPr/>
        <p:txBody>
          <a:bodyPr/>
          <a:lstStyle/>
          <a:p>
            <a:fld id="{363EFA5E-FA76-400D-B3DC-F0BA90E6D107}" type="datetimeFigureOut">
              <a:rPr lang="en-US" smtClean="0"/>
              <a:t>9/25/2025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4239034407"/>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6350"/>
            <a:ext cx="9144000" cy="5149850"/>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508001" y="457200"/>
            <a:ext cx="6447501" cy="990600"/>
          </a:xfrm>
          <a:prstGeom prst="rect">
            <a:avLst/>
          </a:prstGeom>
        </p:spPr>
        <p:txBody>
          <a:bodyPr vert="horz" lIns="91440" tIns="45720" rIns="91440" bIns="45720" rtlCol="0" anchor="t">
            <a:normAutofit/>
          </a:bodyPr>
          <a:lstStyle/>
          <a:p>
            <a:r>
              <a:rPr lang="fr-FR"/>
              <a:t>Modifiez le style du titre</a:t>
            </a:r>
            <a:endParaRPr lang="en-US" dirty="0"/>
          </a:p>
        </p:txBody>
      </p:sp>
      <p:sp>
        <p:nvSpPr>
          <p:cNvPr id="3" name="Text Placeholder 2"/>
          <p:cNvSpPr>
            <a:spLocks noGrp="1"/>
          </p:cNvSpPr>
          <p:nvPr>
            <p:ph type="body" idx="1"/>
          </p:nvPr>
        </p:nvSpPr>
        <p:spPr>
          <a:xfrm>
            <a:off x="508001" y="1620442"/>
            <a:ext cx="6447501" cy="2910580"/>
          </a:xfrm>
          <a:prstGeom prst="rect">
            <a:avLst/>
          </a:prstGeom>
        </p:spPr>
        <p:txBody>
          <a:bodyPr vert="horz" lIns="91440" tIns="45720" rIns="91440" bIns="45720" rtlCol="0">
            <a:normAutofit/>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2"/>
          </p:nvPr>
        </p:nvSpPr>
        <p:spPr>
          <a:xfrm>
            <a:off x="5403850" y="4531022"/>
            <a:ext cx="683954" cy="273844"/>
          </a:xfrm>
          <a:prstGeom prst="rect">
            <a:avLst/>
          </a:prstGeom>
        </p:spPr>
        <p:txBody>
          <a:bodyPr vert="horz" lIns="91440" tIns="45720" rIns="91440" bIns="45720" rtlCol="0" anchor="ctr"/>
          <a:lstStyle>
            <a:lvl1pPr algn="r">
              <a:defRPr sz="675">
                <a:solidFill>
                  <a:schemeClr val="tx1">
                    <a:tint val="75000"/>
                  </a:schemeClr>
                </a:solidFill>
              </a:defRPr>
            </a:lvl1pPr>
          </a:lstStyle>
          <a:p>
            <a:fld id="{9D6E9DEC-419B-4CC5-A080-3B06BD5A8291}" type="datetimeFigureOut">
              <a:rPr lang="en-US" smtClean="0"/>
              <a:t>9/25/2025</a:t>
            </a:fld>
            <a:endParaRPr lang="en-US" dirty="0"/>
          </a:p>
        </p:txBody>
      </p:sp>
      <p:sp>
        <p:nvSpPr>
          <p:cNvPr id="5" name="Footer Placeholder 4"/>
          <p:cNvSpPr>
            <a:spLocks noGrp="1"/>
          </p:cNvSpPr>
          <p:nvPr>
            <p:ph type="ftr" sz="quarter" idx="3"/>
          </p:nvPr>
        </p:nvSpPr>
        <p:spPr>
          <a:xfrm>
            <a:off x="508001" y="4531022"/>
            <a:ext cx="4723209" cy="273844"/>
          </a:xfrm>
          <a:prstGeom prst="rect">
            <a:avLst/>
          </a:prstGeom>
        </p:spPr>
        <p:txBody>
          <a:bodyPr vert="horz" lIns="91440" tIns="45720" rIns="91440" bIns="45720" rtlCol="0" anchor="ctr"/>
          <a:lstStyle>
            <a:lvl1pPr algn="l">
              <a:defRPr sz="675">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42998" y="4531022"/>
            <a:ext cx="512504" cy="273844"/>
          </a:xfrm>
          <a:prstGeom prst="rect">
            <a:avLst/>
          </a:prstGeom>
        </p:spPr>
        <p:txBody>
          <a:bodyPr vert="horz" lIns="91440" tIns="45720" rIns="91440" bIns="45720" rtlCol="0" anchor="ctr"/>
          <a:lstStyle>
            <a:lvl1pPr algn="r">
              <a:defRPr sz="675">
                <a:solidFill>
                  <a:schemeClr val="accent1"/>
                </a:solidFill>
              </a:defRPr>
            </a:lvl1pPr>
          </a:lstStyle>
          <a:p>
            <a:fld id="{6D22F896-40B5-4ADD-8801-0D06FADFA095}" type="slidenum">
              <a:rPr lang="en-US" smtClean="0"/>
              <a:pPr/>
              <a:t>‹N°›</a:t>
            </a:fld>
            <a:endParaRPr lang="en-US" dirty="0"/>
          </a:p>
        </p:txBody>
      </p:sp>
    </p:spTree>
    <p:extLst>
      <p:ext uri="{BB962C8B-B14F-4D97-AF65-F5344CB8AC3E}">
        <p14:creationId xmlns:p14="http://schemas.microsoft.com/office/powerpoint/2010/main" val="664669990"/>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 id="2147483700" r:id="rId12"/>
    <p:sldLayoutId id="2147483701" r:id="rId13"/>
    <p:sldLayoutId id="2147483702" r:id="rId14"/>
    <p:sldLayoutId id="2147483703" r:id="rId15"/>
    <p:sldLayoutId id="2147483704" r:id="rId16"/>
    <p:sldLayoutId id="2147483705" r:id="rId17"/>
  </p:sldLayoutIdLst>
  <p:hf sldNum="0" hdr="0" ftr="0" dt="0"/>
  <p:txStyles>
    <p:titleStyle>
      <a:lvl1pPr algn="l" defTabSz="342900" rtl="0" eaLnBrk="1" latinLnBrk="0" hangingPunct="1">
        <a:spcBef>
          <a:spcPct val="0"/>
        </a:spcBef>
        <a:buNone/>
        <a:defRPr sz="27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57175" indent="-257175" algn="l" defTabSz="342900" rtl="0" eaLnBrk="1" latinLnBrk="0" hangingPunct="1">
        <a:spcBef>
          <a:spcPts val="750"/>
        </a:spcBef>
        <a:spcAft>
          <a:spcPts val="0"/>
        </a:spcAft>
        <a:buClr>
          <a:schemeClr val="accent1"/>
        </a:buClr>
        <a:buSzPct val="80000"/>
        <a:buFont typeface="Wingdings 3" charset="2"/>
        <a:buChar char=""/>
        <a:defRPr sz="1350" kern="1200">
          <a:solidFill>
            <a:schemeClr val="tx1">
              <a:lumMod val="75000"/>
              <a:lumOff val="25000"/>
            </a:schemeClr>
          </a:solidFill>
          <a:latin typeface="+mn-lt"/>
          <a:ea typeface="+mn-ea"/>
          <a:cs typeface="+mn-cs"/>
        </a:defRPr>
      </a:lvl1pPr>
      <a:lvl2pPr marL="557213" indent="-214313" algn="l" defTabSz="342900" rtl="0" eaLnBrk="1" latinLnBrk="0" hangingPunct="1">
        <a:spcBef>
          <a:spcPts val="75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2pPr>
      <a:lvl3pPr marL="857250" indent="-171450" algn="l" defTabSz="342900" rtl="0" eaLnBrk="1" latinLnBrk="0" hangingPunct="1">
        <a:spcBef>
          <a:spcPts val="750"/>
        </a:spcBef>
        <a:spcAft>
          <a:spcPts val="0"/>
        </a:spcAft>
        <a:buClr>
          <a:schemeClr val="accent1"/>
        </a:buClr>
        <a:buSzPct val="80000"/>
        <a:buFont typeface="Wingdings 3" charset="2"/>
        <a:buChar char=""/>
        <a:defRPr sz="1050" kern="1200">
          <a:solidFill>
            <a:schemeClr val="tx1">
              <a:lumMod val="75000"/>
              <a:lumOff val="25000"/>
            </a:schemeClr>
          </a:solidFill>
          <a:latin typeface="+mn-lt"/>
          <a:ea typeface="+mn-ea"/>
          <a:cs typeface="+mn-cs"/>
        </a:defRPr>
      </a:lvl3pPr>
      <a:lvl4pPr marL="12001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4pPr>
      <a:lvl5pPr marL="15430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5pPr>
      <a:lvl6pPr marL="18859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6pPr>
      <a:lvl7pPr marL="22288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7pPr>
      <a:lvl8pPr marL="25717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8pPr>
      <a:lvl9pPr marL="29146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7.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17.xml"/><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image" Target="../media/image13.gif"/><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17.xml"/><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17.xml"/><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17.xml"/><Relationship Id="rId5" Type="http://schemas.openxmlformats.org/officeDocument/2006/relationships/image" Target="../media/image21.png"/><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17.xml"/><Relationship Id="rId4" Type="http://schemas.openxmlformats.org/officeDocument/2006/relationships/image" Target="../media/image22.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7.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17.xml"/><Relationship Id="rId4" Type="http://schemas.openxmlformats.org/officeDocument/2006/relationships/image" Target="../media/image24.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7.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7.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5.xml"/><Relationship Id="rId1" Type="http://schemas.openxmlformats.org/officeDocument/2006/relationships/slideLayout" Target="../slideLayouts/slideLayout17.xml"/><Relationship Id="rId5" Type="http://schemas.openxmlformats.org/officeDocument/2006/relationships/image" Target="../media/image28.png"/><Relationship Id="rId4" Type="http://schemas.openxmlformats.org/officeDocument/2006/relationships/image" Target="../media/image27.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7.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7.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17.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C04776C5-A22F-4014-BD1E-A2B7236838EC}"/>
              </a:ext>
            </a:extLst>
          </p:cNvPr>
          <p:cNvPicPr>
            <a:picLocks noChangeAspect="1"/>
          </p:cNvPicPr>
          <p:nvPr/>
        </p:nvPicPr>
        <p:blipFill>
          <a:blip r:embed="rId3"/>
          <a:stretch>
            <a:fillRect/>
          </a:stretch>
        </p:blipFill>
        <p:spPr>
          <a:xfrm>
            <a:off x="0" y="1"/>
            <a:ext cx="9144000" cy="5143499"/>
          </a:xfrm>
          <a:prstGeom prst="rect">
            <a:avLst/>
          </a:prstGeom>
        </p:spPr>
      </p:pic>
      <p:sp>
        <p:nvSpPr>
          <p:cNvPr id="3" name="Text 1"/>
          <p:cNvSpPr/>
          <p:nvPr/>
        </p:nvSpPr>
        <p:spPr>
          <a:xfrm>
            <a:off x="760307" y="1448799"/>
            <a:ext cx="7772400" cy="45719"/>
          </a:xfrm>
          <a:prstGeom prst="rect">
            <a:avLst/>
          </a:prstGeom>
          <a:noFill/>
          <a:ln/>
        </p:spPr>
        <p:txBody>
          <a:bodyPr wrap="square" rtlCol="0" anchor="ctr"/>
          <a:lstStyle/>
          <a:p>
            <a:pPr marL="0" indent="0" algn="ctr">
              <a:buNone/>
            </a:pPr>
            <a:r>
              <a:rPr lang="en-US" sz="2000" dirty="0">
                <a:solidFill>
                  <a:srgbClr val="7030A0"/>
                </a:solidFill>
                <a:highlight>
                  <a:srgbClr val="C0C0C0"/>
                </a:highlight>
              </a:rPr>
              <a:t>Titre Pro Développeur Web — Présentation </a:t>
            </a:r>
            <a:r>
              <a:rPr lang="en-US" sz="2000" dirty="0" err="1">
                <a:solidFill>
                  <a:srgbClr val="7030A0"/>
                </a:solidFill>
                <a:highlight>
                  <a:srgbClr val="C0C0C0"/>
                </a:highlight>
              </a:rPr>
              <a:t>projet</a:t>
            </a:r>
            <a:r>
              <a:rPr lang="en-US" sz="2000" dirty="0">
                <a:solidFill>
                  <a:srgbClr val="7030A0"/>
                </a:solidFill>
                <a:highlight>
                  <a:srgbClr val="C0C0C0"/>
                </a:highlight>
              </a:rPr>
              <a:t>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58707D2-ED05-4B5F-9CF9-9F76E86FCD87}"/>
              </a:ext>
            </a:extLst>
          </p:cNvPr>
          <p:cNvSpPr/>
          <p:nvPr/>
        </p:nvSpPr>
        <p:spPr>
          <a:xfrm>
            <a:off x="237086" y="130283"/>
            <a:ext cx="3586110" cy="523220"/>
          </a:xfrm>
          <a:prstGeom prst="rect">
            <a:avLst/>
          </a:prstGeom>
          <a:noFill/>
        </p:spPr>
        <p:txBody>
          <a:bodyPr wrap="none" lIns="91440" tIns="45720" rIns="91440" bIns="45720">
            <a:spAutoFit/>
          </a:bodyPr>
          <a:lstStyle/>
          <a:p>
            <a:pPr algn="ctr"/>
            <a:r>
              <a:rPr lang="fr-FR" sz="2800" b="0" cap="none" spc="0" dirty="0" err="1">
                <a:ln w="0"/>
                <a:solidFill>
                  <a:schemeClr val="tx1"/>
                </a:solidFill>
                <a:effectLst>
                  <a:outerShdw blurRad="38100" dist="19050" dir="2700000" algn="tl" rotWithShape="0">
                    <a:schemeClr val="dk1">
                      <a:alpha val="40000"/>
                    </a:schemeClr>
                  </a:outerShdw>
                </a:effectLst>
              </a:rPr>
              <a:t>Register</a:t>
            </a:r>
            <a:r>
              <a:rPr lang="fr-FR" sz="2800" b="0" cap="none" spc="0" dirty="0">
                <a:ln w="0"/>
                <a:solidFill>
                  <a:schemeClr val="tx1"/>
                </a:solidFill>
                <a:effectLst>
                  <a:outerShdw blurRad="38100" dist="19050" dir="2700000" algn="tl" rotWithShape="0">
                    <a:schemeClr val="dk1">
                      <a:alpha val="40000"/>
                    </a:schemeClr>
                  </a:outerShdw>
                </a:effectLst>
              </a:rPr>
              <a:t> (côté client)</a:t>
            </a:r>
          </a:p>
        </p:txBody>
      </p:sp>
      <p:pic>
        <p:nvPicPr>
          <p:cNvPr id="6" name="Image 5">
            <a:extLst>
              <a:ext uri="{FF2B5EF4-FFF2-40B4-BE49-F238E27FC236}">
                <a16:creationId xmlns:a16="http://schemas.microsoft.com/office/drawing/2014/main" id="{BC054676-E004-44FD-9C4F-D7C776629667}"/>
              </a:ext>
            </a:extLst>
          </p:cNvPr>
          <p:cNvPicPr>
            <a:picLocks noChangeAspect="1"/>
          </p:cNvPicPr>
          <p:nvPr/>
        </p:nvPicPr>
        <p:blipFill>
          <a:blip r:embed="rId3"/>
          <a:stretch>
            <a:fillRect/>
          </a:stretch>
        </p:blipFill>
        <p:spPr>
          <a:xfrm>
            <a:off x="4362449" y="-192755"/>
            <a:ext cx="4400551" cy="5529010"/>
          </a:xfrm>
          <a:prstGeom prst="rect">
            <a:avLst/>
          </a:prstGeom>
        </p:spPr>
      </p:pic>
    </p:spTree>
    <p:extLst>
      <p:ext uri="{BB962C8B-B14F-4D97-AF65-F5344CB8AC3E}">
        <p14:creationId xmlns:p14="http://schemas.microsoft.com/office/powerpoint/2010/main" val="10077725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0C1BF07-C4C9-48D1-9482-9D67EEF083D5}"/>
              </a:ext>
            </a:extLst>
          </p:cNvPr>
          <p:cNvSpPr/>
          <p:nvPr/>
        </p:nvSpPr>
        <p:spPr>
          <a:xfrm>
            <a:off x="174767" y="189169"/>
            <a:ext cx="4046301" cy="523220"/>
          </a:xfrm>
          <a:prstGeom prst="rect">
            <a:avLst/>
          </a:prstGeom>
        </p:spPr>
        <p:txBody>
          <a:bodyPr wrap="none">
            <a:spAutoFit/>
          </a:bodyPr>
          <a:lstStyle/>
          <a:p>
            <a:pPr algn="ctr"/>
            <a:r>
              <a:rPr lang="fr-FR" sz="2800" b="1" dirty="0" err="1">
                <a:ln w="0"/>
                <a:effectLst>
                  <a:outerShdw blurRad="38100" dist="19050" dir="2700000" algn="tl" rotWithShape="0">
                    <a:schemeClr val="dk1">
                      <a:alpha val="40000"/>
                    </a:schemeClr>
                  </a:outerShdw>
                </a:effectLst>
              </a:rPr>
              <a:t>Register</a:t>
            </a:r>
            <a:r>
              <a:rPr lang="fr-FR" sz="2800" b="1" dirty="0">
                <a:ln w="0"/>
                <a:effectLst>
                  <a:outerShdw blurRad="38100" dist="19050" dir="2700000" algn="tl" rotWithShape="0">
                    <a:schemeClr val="dk1">
                      <a:alpha val="40000"/>
                    </a:schemeClr>
                  </a:outerShdw>
                </a:effectLst>
              </a:rPr>
              <a:t> (côté serveur)</a:t>
            </a:r>
          </a:p>
        </p:txBody>
      </p:sp>
      <p:pic>
        <p:nvPicPr>
          <p:cNvPr id="7" name="Image 6">
            <a:extLst>
              <a:ext uri="{FF2B5EF4-FFF2-40B4-BE49-F238E27FC236}">
                <a16:creationId xmlns:a16="http://schemas.microsoft.com/office/drawing/2014/main" id="{0B3019A0-29B3-483C-8EB3-A2354871131B}"/>
              </a:ext>
            </a:extLst>
          </p:cNvPr>
          <p:cNvPicPr>
            <a:picLocks noChangeAspect="1"/>
          </p:cNvPicPr>
          <p:nvPr/>
        </p:nvPicPr>
        <p:blipFill>
          <a:blip r:embed="rId3"/>
          <a:stretch>
            <a:fillRect/>
          </a:stretch>
        </p:blipFill>
        <p:spPr>
          <a:xfrm>
            <a:off x="620455" y="811466"/>
            <a:ext cx="6229642" cy="3672968"/>
          </a:xfrm>
          <a:prstGeom prst="rect">
            <a:avLst/>
          </a:prstGeom>
        </p:spPr>
      </p:pic>
    </p:spTree>
    <p:extLst>
      <p:ext uri="{BB962C8B-B14F-4D97-AF65-F5344CB8AC3E}">
        <p14:creationId xmlns:p14="http://schemas.microsoft.com/office/powerpoint/2010/main" val="8111845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355600" y="284480"/>
            <a:ext cx="8229600" cy="731520"/>
          </a:xfrm>
          <a:prstGeom prst="rect">
            <a:avLst/>
          </a:prstGeom>
          <a:noFill/>
          <a:ln/>
        </p:spPr>
        <p:txBody>
          <a:bodyPr wrap="square" rtlCol="0" anchor="ctr"/>
          <a:lstStyle/>
          <a:p>
            <a:pPr marL="0" indent="0">
              <a:buNone/>
            </a:pPr>
            <a:r>
              <a:rPr lang="en-US" sz="2800" b="1" dirty="0"/>
              <a:t>Flux </a:t>
            </a:r>
            <a:r>
              <a:rPr lang="en-US" sz="2800" b="1" dirty="0" err="1"/>
              <a:t>Données</a:t>
            </a:r>
            <a:endParaRPr lang="en-US" sz="2800" dirty="0"/>
          </a:p>
        </p:txBody>
      </p:sp>
      <p:sp>
        <p:nvSpPr>
          <p:cNvPr id="3" name="Text 1"/>
          <p:cNvSpPr/>
          <p:nvPr/>
        </p:nvSpPr>
        <p:spPr>
          <a:xfrm>
            <a:off x="574177" y="1591677"/>
            <a:ext cx="7863840" cy="0"/>
          </a:xfrm>
          <a:prstGeom prst="rect">
            <a:avLst/>
          </a:prstGeom>
          <a:noFill/>
          <a:ln/>
        </p:spPr>
        <p:txBody>
          <a:bodyPr wrap="square" rtlCol="0" anchor="ctr"/>
          <a:lstStyle/>
          <a:p>
            <a:pPr marL="342900" indent="-342900">
              <a:lnSpc>
                <a:spcPts val="2000"/>
              </a:lnSpc>
              <a:buSzPct val="100000"/>
              <a:buChar char="•"/>
            </a:pPr>
            <a:r>
              <a:rPr lang="en-US" sz="1800" dirty="0"/>
              <a:t>Services front (services/*.</a:t>
            </a:r>
            <a:r>
              <a:rPr lang="en-US" sz="1800" dirty="0" err="1"/>
              <a:t>js</a:t>
            </a:r>
            <a:r>
              <a:rPr lang="en-US" sz="1800" dirty="0"/>
              <a:t>)</a:t>
            </a:r>
          </a:p>
          <a:p>
            <a:pPr marL="342900" indent="-342900">
              <a:lnSpc>
                <a:spcPts val="2000"/>
              </a:lnSpc>
              <a:buSzPct val="100000"/>
              <a:buChar char="•"/>
            </a:pPr>
            <a:r>
              <a:rPr lang="en-US" dirty="0"/>
              <a:t>Services back (services/*.</a:t>
            </a:r>
            <a:r>
              <a:rPr lang="en-US" dirty="0" err="1"/>
              <a:t>js</a:t>
            </a:r>
            <a:r>
              <a:rPr lang="en-US" dirty="0"/>
              <a:t>)</a:t>
            </a:r>
            <a:endParaRPr lang="en-US" sz="1800" dirty="0"/>
          </a:p>
          <a:p>
            <a:pPr marL="342900" indent="-342900">
              <a:lnSpc>
                <a:spcPts val="2000"/>
              </a:lnSpc>
              <a:buSzPct val="100000"/>
              <a:buChar char="•"/>
            </a:pPr>
            <a:r>
              <a:rPr lang="en-US" sz="1800" dirty="0"/>
              <a:t>Routes backend (routes/*.</a:t>
            </a:r>
            <a:r>
              <a:rPr lang="en-US" sz="1800" dirty="0" err="1"/>
              <a:t>js</a:t>
            </a:r>
            <a:r>
              <a:rPr lang="en-US" sz="1800" dirty="0"/>
              <a:t>)</a:t>
            </a:r>
          </a:p>
          <a:p>
            <a:pPr marL="342900" indent="-342900">
              <a:lnSpc>
                <a:spcPts val="2000"/>
              </a:lnSpc>
              <a:buSzPct val="100000"/>
              <a:buChar char="•"/>
            </a:pPr>
            <a:endParaRPr lang="en-US" sz="18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902547" y="118225"/>
            <a:ext cx="8229600" cy="731520"/>
          </a:xfrm>
          <a:prstGeom prst="rect">
            <a:avLst/>
          </a:prstGeom>
          <a:noFill/>
          <a:ln/>
        </p:spPr>
        <p:txBody>
          <a:bodyPr wrap="square" rtlCol="0" anchor="ctr"/>
          <a:lstStyle/>
          <a:p>
            <a:pPr marL="0" indent="0" algn="r">
              <a:buNone/>
            </a:pPr>
            <a:r>
              <a:rPr lang="en-US" sz="2800" b="1" dirty="0"/>
              <a:t>Frontend — Stack &amp; Structure</a:t>
            </a:r>
            <a:endParaRPr lang="en-US" sz="2800" dirty="0"/>
          </a:p>
        </p:txBody>
      </p:sp>
      <p:sp>
        <p:nvSpPr>
          <p:cNvPr id="3" name="Text 1"/>
          <p:cNvSpPr/>
          <p:nvPr/>
        </p:nvSpPr>
        <p:spPr>
          <a:xfrm>
            <a:off x="640080" y="1544629"/>
            <a:ext cx="7863840" cy="0"/>
          </a:xfrm>
          <a:prstGeom prst="rect">
            <a:avLst/>
          </a:prstGeom>
          <a:noFill/>
          <a:ln/>
        </p:spPr>
        <p:txBody>
          <a:bodyPr wrap="square" rtlCol="0" anchor="ctr"/>
          <a:lstStyle/>
          <a:p>
            <a:pPr marL="342900" indent="-342900" algn="r">
              <a:lnSpc>
                <a:spcPts val="2000"/>
              </a:lnSpc>
              <a:buSzPct val="100000"/>
              <a:buChar char="•"/>
            </a:pPr>
            <a:r>
              <a:rPr lang="en-US" sz="1800" dirty="0"/>
              <a:t>Dossiers: src/page, src/components, src/layouts</a:t>
            </a:r>
          </a:p>
          <a:p>
            <a:pPr marL="342900" indent="-342900" algn="r">
              <a:lnSpc>
                <a:spcPts val="2000"/>
              </a:lnSpc>
              <a:buSzPct val="100000"/>
              <a:buChar char="•"/>
            </a:pPr>
            <a:r>
              <a:rPr lang="en-US" sz="1800" dirty="0"/>
              <a:t>Router, stores</a:t>
            </a:r>
          </a:p>
          <a:p>
            <a:pPr marL="342900" indent="-342900" algn="r">
              <a:lnSpc>
                <a:spcPts val="2000"/>
              </a:lnSpc>
              <a:buSzPct val="100000"/>
              <a:buChar char="•"/>
            </a:pPr>
            <a:r>
              <a:rPr lang="en-US" sz="1800" dirty="0"/>
              <a:t>Vite, Tailwind</a:t>
            </a:r>
          </a:p>
        </p:txBody>
      </p:sp>
      <p:pic>
        <p:nvPicPr>
          <p:cNvPr id="9" name="Image 8">
            <a:extLst>
              <a:ext uri="{FF2B5EF4-FFF2-40B4-BE49-F238E27FC236}">
                <a16:creationId xmlns:a16="http://schemas.microsoft.com/office/drawing/2014/main" id="{1B7B77F9-FB5B-4005-AC7C-7A6533AD18DB}"/>
              </a:ext>
            </a:extLst>
          </p:cNvPr>
          <p:cNvPicPr>
            <a:picLocks noChangeAspect="1"/>
          </p:cNvPicPr>
          <p:nvPr/>
        </p:nvPicPr>
        <p:blipFill>
          <a:blip r:embed="rId3"/>
          <a:stretch>
            <a:fillRect/>
          </a:stretch>
        </p:blipFill>
        <p:spPr>
          <a:xfrm>
            <a:off x="36792" y="34173"/>
            <a:ext cx="1862868" cy="5084387"/>
          </a:xfrm>
          <a:prstGeom prst="rect">
            <a:avLst/>
          </a:prstGeom>
          <a:ln>
            <a:solidFill>
              <a:schemeClr val="tx1">
                <a:lumMod val="85000"/>
              </a:schemeClr>
            </a:solidFill>
          </a:ln>
        </p:spPr>
        <p:style>
          <a:lnRef idx="3">
            <a:schemeClr val="lt1"/>
          </a:lnRef>
          <a:fillRef idx="1">
            <a:schemeClr val="accent2"/>
          </a:fillRef>
          <a:effectRef idx="1">
            <a:schemeClr val="accent2"/>
          </a:effectRef>
          <a:fontRef idx="minor">
            <a:schemeClr val="lt1"/>
          </a:fontRef>
        </p:style>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1209CC9-A555-4CA1-A859-98D9C6469F4C}"/>
              </a:ext>
            </a:extLst>
          </p:cNvPr>
          <p:cNvSpPr/>
          <p:nvPr/>
        </p:nvSpPr>
        <p:spPr>
          <a:xfrm>
            <a:off x="288078" y="219142"/>
            <a:ext cx="1986569" cy="523220"/>
          </a:xfrm>
          <a:prstGeom prst="rect">
            <a:avLst/>
          </a:prstGeom>
          <a:noFill/>
        </p:spPr>
        <p:txBody>
          <a:bodyPr wrap="none" lIns="91440" tIns="45720" rIns="91440" bIns="45720">
            <a:spAutoFit/>
          </a:bodyPr>
          <a:lstStyle/>
          <a:p>
            <a:r>
              <a:rPr lang="fr-FR" sz="2800" b="1" cap="none" spc="0" dirty="0">
                <a:ln w="0"/>
                <a:solidFill>
                  <a:schemeClr val="tx1"/>
                </a:solidFill>
                <a:effectLst>
                  <a:outerShdw blurRad="38100" dist="19050" dir="2700000" algn="tl" rotWithShape="0">
                    <a:schemeClr val="dk1">
                      <a:alpha val="40000"/>
                    </a:schemeClr>
                  </a:outerShdw>
                </a:effectLst>
              </a:rPr>
              <a:t>Vue router</a:t>
            </a:r>
          </a:p>
        </p:txBody>
      </p:sp>
      <p:pic>
        <p:nvPicPr>
          <p:cNvPr id="3" name="Image 2">
            <a:extLst>
              <a:ext uri="{FF2B5EF4-FFF2-40B4-BE49-F238E27FC236}">
                <a16:creationId xmlns:a16="http://schemas.microsoft.com/office/drawing/2014/main" id="{C2CFE458-F102-4FFF-9A1D-8562ED54A652}"/>
              </a:ext>
            </a:extLst>
          </p:cNvPr>
          <p:cNvPicPr>
            <a:picLocks noChangeAspect="1"/>
          </p:cNvPicPr>
          <p:nvPr/>
        </p:nvPicPr>
        <p:blipFill>
          <a:blip r:embed="rId3"/>
          <a:stretch>
            <a:fillRect/>
          </a:stretch>
        </p:blipFill>
        <p:spPr>
          <a:xfrm>
            <a:off x="-63307" y="807630"/>
            <a:ext cx="4675908" cy="3891561"/>
          </a:xfrm>
          <a:prstGeom prst="rect">
            <a:avLst/>
          </a:prstGeom>
        </p:spPr>
      </p:pic>
      <p:pic>
        <p:nvPicPr>
          <p:cNvPr id="7" name="Image 6">
            <a:extLst>
              <a:ext uri="{FF2B5EF4-FFF2-40B4-BE49-F238E27FC236}">
                <a16:creationId xmlns:a16="http://schemas.microsoft.com/office/drawing/2014/main" id="{0B87D477-4741-4E7D-8C37-5EFF014D1021}"/>
              </a:ext>
            </a:extLst>
          </p:cNvPr>
          <p:cNvPicPr>
            <a:picLocks noChangeAspect="1"/>
          </p:cNvPicPr>
          <p:nvPr/>
        </p:nvPicPr>
        <p:blipFill>
          <a:blip r:embed="rId4"/>
          <a:stretch>
            <a:fillRect/>
          </a:stretch>
        </p:blipFill>
        <p:spPr>
          <a:xfrm>
            <a:off x="4234143" y="78710"/>
            <a:ext cx="4909857" cy="5226630"/>
          </a:xfrm>
          <a:prstGeom prst="rect">
            <a:avLst/>
          </a:prstGeom>
        </p:spPr>
      </p:pic>
    </p:spTree>
    <p:extLst>
      <p:ext uri="{BB962C8B-B14F-4D97-AF65-F5344CB8AC3E}">
        <p14:creationId xmlns:p14="http://schemas.microsoft.com/office/powerpoint/2010/main" val="28492546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342054" y="162867"/>
            <a:ext cx="8229600" cy="731520"/>
          </a:xfrm>
          <a:prstGeom prst="rect">
            <a:avLst/>
          </a:prstGeom>
          <a:noFill/>
          <a:ln/>
        </p:spPr>
        <p:txBody>
          <a:bodyPr wrap="square" rtlCol="0" anchor="ctr"/>
          <a:lstStyle/>
          <a:p>
            <a:pPr marL="0" indent="0">
              <a:buNone/>
            </a:pPr>
            <a:r>
              <a:rPr lang="en-US" sz="2800" b="1" dirty="0"/>
              <a:t>Frontend — UI/UX</a:t>
            </a:r>
            <a:endParaRPr lang="en-US" sz="2800" dirty="0"/>
          </a:p>
        </p:txBody>
      </p:sp>
      <p:sp>
        <p:nvSpPr>
          <p:cNvPr id="3" name="Text 1"/>
          <p:cNvSpPr/>
          <p:nvPr/>
        </p:nvSpPr>
        <p:spPr>
          <a:xfrm>
            <a:off x="556953" y="1971040"/>
            <a:ext cx="7863840" cy="0"/>
          </a:xfrm>
          <a:prstGeom prst="rect">
            <a:avLst/>
          </a:prstGeom>
          <a:noFill/>
          <a:ln/>
        </p:spPr>
        <p:txBody>
          <a:bodyPr wrap="square" rtlCol="0" anchor="ctr"/>
          <a:lstStyle/>
          <a:p>
            <a:pPr marL="342900" indent="-342900">
              <a:lnSpc>
                <a:spcPts val="2000"/>
              </a:lnSpc>
              <a:buSzPct val="100000"/>
              <a:buChar char="•"/>
            </a:pPr>
            <a:r>
              <a:rPr lang="en-US" sz="1800" dirty="0"/>
              <a:t>Layout/sidebar</a:t>
            </a:r>
          </a:p>
          <a:p>
            <a:pPr marL="342900" indent="-342900">
              <a:lnSpc>
                <a:spcPts val="2000"/>
              </a:lnSpc>
              <a:buSzPct val="100000"/>
              <a:buChar char="•"/>
            </a:pPr>
            <a:r>
              <a:rPr lang="en-US" dirty="0"/>
              <a:t>API Metric</a:t>
            </a:r>
          </a:p>
          <a:p>
            <a:pPr marL="342900" indent="-342900">
              <a:lnSpc>
                <a:spcPts val="2000"/>
              </a:lnSpc>
              <a:buSzPct val="100000"/>
              <a:buChar char="•"/>
            </a:pPr>
            <a:r>
              <a:rPr lang="en-US" dirty="0" err="1"/>
              <a:t>Composant</a:t>
            </a:r>
            <a:r>
              <a:rPr lang="en-US" dirty="0"/>
              <a:t> </a:t>
            </a:r>
            <a:r>
              <a:rPr lang="en-US" dirty="0" err="1"/>
              <a:t>glassphormism</a:t>
            </a:r>
            <a:endParaRPr lang="en-US" dirty="0"/>
          </a:p>
          <a:p>
            <a:pPr marL="342900" indent="-342900">
              <a:lnSpc>
                <a:spcPts val="2000"/>
              </a:lnSpc>
              <a:buSzPct val="100000"/>
              <a:buChar char="•"/>
            </a:pPr>
            <a:r>
              <a:rPr lang="en-US" sz="1800" dirty="0"/>
              <a:t>Adobe color</a:t>
            </a:r>
          </a:p>
          <a:p>
            <a:pPr marL="342900" indent="-342900">
              <a:lnSpc>
                <a:spcPts val="2000"/>
              </a:lnSpc>
              <a:buSzPct val="100000"/>
              <a:buChar char="•"/>
            </a:pPr>
            <a:r>
              <a:rPr lang="en-US" sz="1800" dirty="0"/>
              <a:t>Widgets </a:t>
            </a:r>
            <a:r>
              <a:rPr lang="en-US" sz="1800" dirty="0" err="1"/>
              <a:t>modulaires</a:t>
            </a:r>
            <a:endParaRPr lang="en-US" sz="1800" dirty="0"/>
          </a:p>
          <a:p>
            <a:pPr marL="342900" indent="-342900">
              <a:lnSpc>
                <a:spcPts val="2000"/>
              </a:lnSpc>
              <a:buSzPct val="100000"/>
              <a:buChar char="•"/>
            </a:pPr>
            <a:r>
              <a:rPr lang="en-US" dirty="0"/>
              <a:t>Color picker</a:t>
            </a:r>
          </a:p>
          <a:p>
            <a:pPr marL="342900" indent="-342900">
              <a:lnSpc>
                <a:spcPts val="2000"/>
              </a:lnSpc>
              <a:buSzPct val="100000"/>
              <a:buChar char="•"/>
            </a:pPr>
            <a:r>
              <a:rPr lang="en-US" sz="1800" dirty="0"/>
              <a:t>Dark </a:t>
            </a:r>
            <a:r>
              <a:rPr lang="en-US" dirty="0"/>
              <a:t>and light mode</a:t>
            </a:r>
            <a:endParaRPr lang="en-US" sz="18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a:extLst>
              <a:ext uri="{FF2B5EF4-FFF2-40B4-BE49-F238E27FC236}">
                <a16:creationId xmlns:a16="http://schemas.microsoft.com/office/drawing/2014/main" id="{5718873B-46F9-49E1-AF49-1026ED9D42DC}"/>
              </a:ext>
            </a:extLst>
          </p:cNvPr>
          <p:cNvPicPr>
            <a:picLocks noChangeAspect="1"/>
          </p:cNvPicPr>
          <p:nvPr/>
        </p:nvPicPr>
        <p:blipFill>
          <a:blip r:embed="rId2"/>
          <a:stretch>
            <a:fillRect/>
          </a:stretch>
        </p:blipFill>
        <p:spPr>
          <a:xfrm>
            <a:off x="94747" y="990950"/>
            <a:ext cx="5951246" cy="3161600"/>
          </a:xfrm>
          <a:prstGeom prst="rect">
            <a:avLst/>
          </a:prstGeom>
        </p:spPr>
      </p:pic>
      <p:pic>
        <p:nvPicPr>
          <p:cNvPr id="8" name="Image 7">
            <a:extLst>
              <a:ext uri="{FF2B5EF4-FFF2-40B4-BE49-F238E27FC236}">
                <a16:creationId xmlns:a16="http://schemas.microsoft.com/office/drawing/2014/main" id="{862B81CF-BBC1-4F5B-9CE4-0A06BD6FF152}"/>
              </a:ext>
            </a:extLst>
          </p:cNvPr>
          <p:cNvPicPr>
            <a:picLocks noChangeAspect="1"/>
          </p:cNvPicPr>
          <p:nvPr/>
        </p:nvPicPr>
        <p:blipFill>
          <a:blip r:embed="rId3"/>
          <a:stretch>
            <a:fillRect/>
          </a:stretch>
        </p:blipFill>
        <p:spPr>
          <a:xfrm>
            <a:off x="6175455" y="150058"/>
            <a:ext cx="2783988" cy="4541380"/>
          </a:xfrm>
          <a:prstGeom prst="rect">
            <a:avLst/>
          </a:prstGeom>
        </p:spPr>
      </p:pic>
    </p:spTree>
    <p:extLst>
      <p:ext uri="{BB962C8B-B14F-4D97-AF65-F5344CB8AC3E}">
        <p14:creationId xmlns:p14="http://schemas.microsoft.com/office/powerpoint/2010/main" val="6193049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274320" y="156095"/>
            <a:ext cx="8229600" cy="731520"/>
          </a:xfrm>
          <a:prstGeom prst="rect">
            <a:avLst/>
          </a:prstGeom>
          <a:noFill/>
          <a:ln/>
        </p:spPr>
        <p:txBody>
          <a:bodyPr wrap="square" rtlCol="0" anchor="ctr"/>
          <a:lstStyle/>
          <a:p>
            <a:pPr marL="0" indent="0">
              <a:buNone/>
            </a:pPr>
            <a:r>
              <a:rPr lang="en-US" sz="2800" b="1" dirty="0"/>
              <a:t>Backend — Stack &amp; Structure</a:t>
            </a:r>
            <a:endParaRPr lang="en-US" sz="2800" dirty="0"/>
          </a:p>
        </p:txBody>
      </p:sp>
      <p:sp>
        <p:nvSpPr>
          <p:cNvPr id="3" name="Text 1"/>
          <p:cNvSpPr/>
          <p:nvPr/>
        </p:nvSpPr>
        <p:spPr>
          <a:xfrm>
            <a:off x="640080" y="1981577"/>
            <a:ext cx="7863840" cy="0"/>
          </a:xfrm>
          <a:prstGeom prst="rect">
            <a:avLst/>
          </a:prstGeom>
          <a:noFill/>
          <a:ln/>
        </p:spPr>
        <p:txBody>
          <a:bodyPr wrap="square" rtlCol="0" anchor="ctr"/>
          <a:lstStyle/>
          <a:p>
            <a:pPr marL="342900" indent="-342900">
              <a:lnSpc>
                <a:spcPts val="2000"/>
              </a:lnSpc>
              <a:buSzPct val="100000"/>
              <a:buChar char="•"/>
            </a:pPr>
            <a:r>
              <a:rPr lang="en-US" dirty="0"/>
              <a:t>server.js, </a:t>
            </a:r>
            <a:r>
              <a:rPr lang="en-US" dirty="0" err="1"/>
              <a:t>middlewares</a:t>
            </a:r>
            <a:r>
              <a:rPr lang="en-US" dirty="0"/>
              <a:t> Express</a:t>
            </a:r>
          </a:p>
          <a:p>
            <a:pPr marL="342900" indent="-342900">
              <a:lnSpc>
                <a:spcPts val="2000"/>
              </a:lnSpc>
              <a:buSzPct val="100000"/>
              <a:buChar char="•"/>
            </a:pPr>
            <a:r>
              <a:rPr lang="en-US" dirty="0"/>
              <a:t>MongoDB</a:t>
            </a:r>
          </a:p>
          <a:p>
            <a:pPr marL="342900" indent="-342900">
              <a:lnSpc>
                <a:spcPts val="2000"/>
              </a:lnSpc>
              <a:buSzPct val="100000"/>
              <a:buChar char="•"/>
            </a:pPr>
            <a:r>
              <a:rPr lang="en-US" sz="1800" dirty="0"/>
              <a:t>Node Cache</a:t>
            </a:r>
          </a:p>
          <a:p>
            <a:pPr marL="342900" indent="-342900">
              <a:lnSpc>
                <a:spcPts val="2000"/>
              </a:lnSpc>
              <a:buSzPct val="100000"/>
              <a:buChar char="•"/>
            </a:pPr>
            <a:r>
              <a:rPr lang="en-US" sz="1800" dirty="0"/>
              <a:t>config: db, environment, oauth2</a:t>
            </a:r>
          </a:p>
          <a:p>
            <a:pPr marL="342900" indent="-342900">
              <a:lnSpc>
                <a:spcPts val="2000"/>
              </a:lnSpc>
              <a:buSzPct val="100000"/>
              <a:buChar char="•"/>
            </a:pPr>
            <a:endParaRPr lang="en-US" dirty="0"/>
          </a:p>
          <a:p>
            <a:pPr marL="342900" indent="-342900">
              <a:lnSpc>
                <a:spcPts val="2000"/>
              </a:lnSpc>
              <a:buSzPct val="100000"/>
              <a:buChar char="•"/>
            </a:pPr>
            <a:endParaRPr lang="en-US" sz="180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93E3224-78CF-4CDA-A2C4-FA8918B13BAD}"/>
              </a:ext>
            </a:extLst>
          </p:cNvPr>
          <p:cNvSpPr/>
          <p:nvPr/>
        </p:nvSpPr>
        <p:spPr>
          <a:xfrm>
            <a:off x="4479635" y="2110085"/>
            <a:ext cx="184730" cy="923330"/>
          </a:xfrm>
          <a:prstGeom prst="rect">
            <a:avLst/>
          </a:prstGeom>
          <a:noFill/>
        </p:spPr>
        <p:txBody>
          <a:bodyPr wrap="none" lIns="91440" tIns="45720" rIns="91440" bIns="45720">
            <a:spAutoFit/>
          </a:bodyPr>
          <a:lstStyle/>
          <a:p>
            <a:pPr algn="ctr"/>
            <a:endParaRPr lang="fr-FR" sz="5400" b="0" cap="none" spc="0" dirty="0">
              <a:ln w="0"/>
              <a:solidFill>
                <a:schemeClr val="tx1"/>
              </a:solidFill>
              <a:effectLst>
                <a:outerShdw blurRad="38100" dist="19050" dir="2700000" algn="tl" rotWithShape="0">
                  <a:schemeClr val="dk1">
                    <a:alpha val="40000"/>
                  </a:schemeClr>
                </a:outerShdw>
              </a:effectLst>
            </a:endParaRPr>
          </a:p>
        </p:txBody>
      </p:sp>
      <p:sp>
        <p:nvSpPr>
          <p:cNvPr id="5" name="Rectangle 4">
            <a:extLst>
              <a:ext uri="{FF2B5EF4-FFF2-40B4-BE49-F238E27FC236}">
                <a16:creationId xmlns:a16="http://schemas.microsoft.com/office/drawing/2014/main" id="{7E62E05B-787C-437C-94AB-85C31E3A99D5}"/>
              </a:ext>
            </a:extLst>
          </p:cNvPr>
          <p:cNvSpPr/>
          <p:nvPr/>
        </p:nvSpPr>
        <p:spPr>
          <a:xfrm>
            <a:off x="308053" y="242401"/>
            <a:ext cx="3797835" cy="523220"/>
          </a:xfrm>
          <a:prstGeom prst="rect">
            <a:avLst/>
          </a:prstGeom>
        </p:spPr>
        <p:txBody>
          <a:bodyPr wrap="none">
            <a:spAutoFit/>
          </a:bodyPr>
          <a:lstStyle/>
          <a:p>
            <a:r>
              <a:rPr lang="en-US" sz="2800" b="1" dirty="0"/>
              <a:t>Config server Express</a:t>
            </a:r>
            <a:endParaRPr lang="en-US" dirty="0"/>
          </a:p>
        </p:txBody>
      </p:sp>
      <p:pic>
        <p:nvPicPr>
          <p:cNvPr id="7" name="Image 6">
            <a:extLst>
              <a:ext uri="{FF2B5EF4-FFF2-40B4-BE49-F238E27FC236}">
                <a16:creationId xmlns:a16="http://schemas.microsoft.com/office/drawing/2014/main" id="{A3FB40D3-E6D0-48E2-8094-12E774C2F216}"/>
              </a:ext>
            </a:extLst>
          </p:cNvPr>
          <p:cNvPicPr>
            <a:picLocks noChangeAspect="1"/>
          </p:cNvPicPr>
          <p:nvPr/>
        </p:nvPicPr>
        <p:blipFill>
          <a:blip r:embed="rId3"/>
          <a:stretch>
            <a:fillRect/>
          </a:stretch>
        </p:blipFill>
        <p:spPr>
          <a:xfrm>
            <a:off x="5129044" y="-200153"/>
            <a:ext cx="3881606" cy="5543806"/>
          </a:xfrm>
          <a:prstGeom prst="rect">
            <a:avLst/>
          </a:prstGeom>
        </p:spPr>
      </p:pic>
      <p:pic>
        <p:nvPicPr>
          <p:cNvPr id="8" name="Image 7">
            <a:extLst>
              <a:ext uri="{FF2B5EF4-FFF2-40B4-BE49-F238E27FC236}">
                <a16:creationId xmlns:a16="http://schemas.microsoft.com/office/drawing/2014/main" id="{AD5786DD-7CEB-4483-AFE8-C70D78B80B71}"/>
              </a:ext>
            </a:extLst>
          </p:cNvPr>
          <p:cNvPicPr>
            <a:picLocks noChangeAspect="1"/>
          </p:cNvPicPr>
          <p:nvPr/>
        </p:nvPicPr>
        <p:blipFill>
          <a:blip r:embed="rId4"/>
          <a:stretch>
            <a:fillRect/>
          </a:stretch>
        </p:blipFill>
        <p:spPr>
          <a:xfrm>
            <a:off x="26620" y="586274"/>
            <a:ext cx="5483942" cy="4384011"/>
          </a:xfrm>
          <a:prstGeom prst="rect">
            <a:avLst/>
          </a:prstGeom>
        </p:spPr>
      </p:pic>
    </p:spTree>
    <p:extLst>
      <p:ext uri="{BB962C8B-B14F-4D97-AF65-F5344CB8AC3E}">
        <p14:creationId xmlns:p14="http://schemas.microsoft.com/office/powerpoint/2010/main" val="10498299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5798B51-48E6-4865-B725-650FFF683B61}"/>
              </a:ext>
            </a:extLst>
          </p:cNvPr>
          <p:cNvSpPr/>
          <p:nvPr/>
        </p:nvSpPr>
        <p:spPr>
          <a:xfrm>
            <a:off x="230261" y="158927"/>
            <a:ext cx="4227439" cy="523220"/>
          </a:xfrm>
          <a:prstGeom prst="rect">
            <a:avLst/>
          </a:prstGeom>
          <a:noFill/>
        </p:spPr>
        <p:txBody>
          <a:bodyPr wrap="none" lIns="91440" tIns="45720" rIns="91440" bIns="45720">
            <a:spAutoFit/>
          </a:bodyPr>
          <a:lstStyle/>
          <a:p>
            <a:pPr algn="ctr"/>
            <a:r>
              <a:rPr lang="fr-FR" sz="2800" b="1" cap="none" spc="0" dirty="0">
                <a:ln w="0"/>
                <a:solidFill>
                  <a:schemeClr val="tx1"/>
                </a:solidFill>
                <a:effectLst>
                  <a:outerShdw blurRad="38100" dist="19050" dir="2700000" algn="tl" rotWithShape="0">
                    <a:schemeClr val="dk1">
                      <a:alpha val="40000"/>
                    </a:schemeClr>
                  </a:outerShdw>
                </a:effectLst>
              </a:rPr>
              <a:t>Config environnemental</a:t>
            </a:r>
          </a:p>
        </p:txBody>
      </p:sp>
      <p:pic>
        <p:nvPicPr>
          <p:cNvPr id="4" name="Image 3">
            <a:extLst>
              <a:ext uri="{FF2B5EF4-FFF2-40B4-BE49-F238E27FC236}">
                <a16:creationId xmlns:a16="http://schemas.microsoft.com/office/drawing/2014/main" id="{F68348FE-651E-4CD4-B0A6-4CCF87968063}"/>
              </a:ext>
            </a:extLst>
          </p:cNvPr>
          <p:cNvPicPr>
            <a:picLocks noChangeAspect="1"/>
          </p:cNvPicPr>
          <p:nvPr/>
        </p:nvPicPr>
        <p:blipFill>
          <a:blip r:embed="rId3"/>
          <a:stretch>
            <a:fillRect/>
          </a:stretch>
        </p:blipFill>
        <p:spPr>
          <a:xfrm>
            <a:off x="5464121" y="-209227"/>
            <a:ext cx="3679879" cy="5561954"/>
          </a:xfrm>
          <a:prstGeom prst="rect">
            <a:avLst/>
          </a:prstGeom>
        </p:spPr>
      </p:pic>
      <p:pic>
        <p:nvPicPr>
          <p:cNvPr id="6" name="Image 5">
            <a:extLst>
              <a:ext uri="{FF2B5EF4-FFF2-40B4-BE49-F238E27FC236}">
                <a16:creationId xmlns:a16="http://schemas.microsoft.com/office/drawing/2014/main" id="{E3334902-A686-401F-9DD0-982687C82748}"/>
              </a:ext>
            </a:extLst>
          </p:cNvPr>
          <p:cNvPicPr>
            <a:picLocks noChangeAspect="1"/>
          </p:cNvPicPr>
          <p:nvPr/>
        </p:nvPicPr>
        <p:blipFill>
          <a:blip r:embed="rId4"/>
          <a:stretch>
            <a:fillRect/>
          </a:stretch>
        </p:blipFill>
        <p:spPr>
          <a:xfrm>
            <a:off x="-200767" y="457907"/>
            <a:ext cx="6201517" cy="4894820"/>
          </a:xfrm>
          <a:prstGeom prst="rect">
            <a:avLst/>
          </a:prstGeom>
        </p:spPr>
      </p:pic>
    </p:spTree>
    <p:extLst>
      <p:ext uri="{BB962C8B-B14F-4D97-AF65-F5344CB8AC3E}">
        <p14:creationId xmlns:p14="http://schemas.microsoft.com/office/powerpoint/2010/main" val="14271715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274320" y="115147"/>
            <a:ext cx="8229600" cy="731520"/>
          </a:xfrm>
          <a:prstGeom prst="rect">
            <a:avLst/>
          </a:prstGeom>
          <a:noFill/>
          <a:ln/>
        </p:spPr>
        <p:txBody>
          <a:bodyPr wrap="square" rtlCol="0" anchor="ctr"/>
          <a:lstStyle/>
          <a:p>
            <a:pPr marL="0" indent="0">
              <a:buNone/>
            </a:pPr>
            <a:r>
              <a:rPr lang="en-US" sz="2800" b="1" dirty="0" err="1"/>
              <a:t>Problématiques</a:t>
            </a:r>
            <a:endParaRPr lang="en-US" sz="2800" dirty="0"/>
          </a:p>
        </p:txBody>
      </p:sp>
      <p:sp>
        <p:nvSpPr>
          <p:cNvPr id="3" name="Text 1"/>
          <p:cNvSpPr/>
          <p:nvPr/>
        </p:nvSpPr>
        <p:spPr>
          <a:xfrm>
            <a:off x="538480" y="1879908"/>
            <a:ext cx="7863840" cy="0"/>
          </a:xfrm>
          <a:prstGeom prst="rect">
            <a:avLst/>
          </a:prstGeom>
          <a:noFill/>
          <a:ln/>
        </p:spPr>
        <p:txBody>
          <a:bodyPr wrap="square" rtlCol="0" anchor="ctr"/>
          <a:lstStyle/>
          <a:p>
            <a:pPr marL="342900" indent="-342900">
              <a:lnSpc>
                <a:spcPts val="2000"/>
              </a:lnSpc>
              <a:buSzPct val="100000"/>
              <a:buChar char="•"/>
            </a:pPr>
            <a:r>
              <a:rPr lang="en-US" sz="1800" dirty="0"/>
              <a:t>Gestion de multiples source de </a:t>
            </a:r>
            <a:r>
              <a:rPr lang="en-US" sz="1800" dirty="0" err="1"/>
              <a:t>données</a:t>
            </a:r>
            <a:r>
              <a:rPr lang="en-US" sz="1800" dirty="0"/>
              <a:t> (</a:t>
            </a:r>
            <a:r>
              <a:rPr lang="en-US" sz="1800" dirty="0" err="1"/>
              <a:t>météo</a:t>
            </a:r>
            <a:r>
              <a:rPr lang="en-US" sz="1800" dirty="0"/>
              <a:t>, finance, mail, musique, </a:t>
            </a:r>
            <a:r>
              <a:rPr lang="en-US" sz="1800" dirty="0" err="1"/>
              <a:t>tâches</a:t>
            </a:r>
            <a:r>
              <a:rPr lang="en-US" sz="1800" dirty="0"/>
              <a:t>, </a:t>
            </a:r>
            <a:r>
              <a:rPr lang="en-US" sz="1800" dirty="0" err="1"/>
              <a:t>calendrier</a:t>
            </a:r>
            <a:r>
              <a:rPr lang="en-US" sz="1800" dirty="0"/>
              <a:t>)</a:t>
            </a:r>
          </a:p>
          <a:p>
            <a:pPr marL="342900" indent="-342900">
              <a:lnSpc>
                <a:spcPts val="2000"/>
              </a:lnSpc>
              <a:buSzPct val="100000"/>
              <a:buChar char="•"/>
            </a:pPr>
            <a:r>
              <a:rPr lang="en-US" dirty="0" err="1"/>
              <a:t>Sécurité</a:t>
            </a:r>
            <a:r>
              <a:rPr lang="en-US" dirty="0"/>
              <a:t> des </a:t>
            </a:r>
            <a:r>
              <a:rPr lang="en-US" dirty="0" err="1"/>
              <a:t>données</a:t>
            </a:r>
            <a:r>
              <a:rPr lang="en-US" dirty="0"/>
              <a:t> </a:t>
            </a:r>
            <a:r>
              <a:rPr lang="en-US" dirty="0" err="1"/>
              <a:t>utilisateur</a:t>
            </a:r>
            <a:endParaRPr lang="en-US" sz="1800" dirty="0"/>
          </a:p>
          <a:p>
            <a:pPr marL="342900" indent="-342900">
              <a:lnSpc>
                <a:spcPts val="2000"/>
              </a:lnSpc>
              <a:buSzPct val="100000"/>
              <a:buChar char="•"/>
            </a:pPr>
            <a:r>
              <a:rPr lang="en-US" dirty="0"/>
              <a:t>Performance (mise </a:t>
            </a:r>
            <a:r>
              <a:rPr lang="en-US" dirty="0" err="1"/>
              <a:t>en</a:t>
            </a:r>
            <a:r>
              <a:rPr lang="en-US" dirty="0"/>
              <a:t> </a:t>
            </a:r>
            <a:r>
              <a:rPr lang="en-US" dirty="0" err="1"/>
              <a:t>cahe</a:t>
            </a:r>
            <a:r>
              <a:rPr lang="en-US" dirty="0"/>
              <a:t>, </a:t>
            </a:r>
            <a:r>
              <a:rPr lang="en-US" dirty="0" err="1"/>
              <a:t>optimisation</a:t>
            </a:r>
            <a:r>
              <a:rPr lang="en-US" dirty="0"/>
              <a:t> </a:t>
            </a:r>
            <a:r>
              <a:rPr lang="en-US" dirty="0" err="1"/>
              <a:t>api</a:t>
            </a:r>
            <a:r>
              <a:rPr lang="en-US" dirty="0"/>
              <a:t>)</a:t>
            </a:r>
            <a:endParaRPr lang="en-US" sz="1800" dirty="0"/>
          </a:p>
          <a:p>
            <a:pPr marL="342900" indent="-342900">
              <a:lnSpc>
                <a:spcPts val="2000"/>
              </a:lnSpc>
              <a:buSzPct val="100000"/>
              <a:buChar char="•"/>
            </a:pPr>
            <a:r>
              <a:rPr lang="en-US" dirty="0" err="1"/>
              <a:t>Expérience</a:t>
            </a:r>
            <a:r>
              <a:rPr lang="en-US" dirty="0"/>
              <a:t> </a:t>
            </a:r>
            <a:r>
              <a:rPr lang="en-US" dirty="0" err="1"/>
              <a:t>utilisateur</a:t>
            </a:r>
            <a:endParaRPr lang="en-US" sz="1800" dirty="0"/>
          </a:p>
          <a:p>
            <a:pPr>
              <a:lnSpc>
                <a:spcPts val="2000"/>
              </a:lnSpc>
              <a:buSzPct val="100000"/>
            </a:pPr>
            <a:endParaRPr lang="en-US" sz="18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5DB664A-7F67-4A88-BE6C-82D64726AAFB}"/>
              </a:ext>
            </a:extLst>
          </p:cNvPr>
          <p:cNvSpPr/>
          <p:nvPr/>
        </p:nvSpPr>
        <p:spPr>
          <a:xfrm>
            <a:off x="123890" y="167910"/>
            <a:ext cx="2130713" cy="523220"/>
          </a:xfrm>
          <a:prstGeom prst="rect">
            <a:avLst/>
          </a:prstGeom>
          <a:noFill/>
        </p:spPr>
        <p:txBody>
          <a:bodyPr wrap="none" lIns="91440" tIns="45720" rIns="91440" bIns="45720">
            <a:spAutoFit/>
          </a:bodyPr>
          <a:lstStyle/>
          <a:p>
            <a:pPr algn="r"/>
            <a:r>
              <a:rPr lang="fr-FR" sz="2800" b="1" cap="none" spc="0" dirty="0">
                <a:ln w="0"/>
                <a:solidFill>
                  <a:schemeClr val="tx1"/>
                </a:solidFill>
                <a:effectLst>
                  <a:outerShdw blurRad="38100" dist="19050" dir="2700000" algn="tl" rotWithShape="0">
                    <a:schemeClr val="dk1">
                      <a:alpha val="40000"/>
                    </a:schemeClr>
                  </a:outerShdw>
                </a:effectLst>
              </a:rPr>
              <a:t>Node cache</a:t>
            </a:r>
          </a:p>
        </p:txBody>
      </p:sp>
      <p:pic>
        <p:nvPicPr>
          <p:cNvPr id="17" name="Image 16">
            <a:extLst>
              <a:ext uri="{FF2B5EF4-FFF2-40B4-BE49-F238E27FC236}">
                <a16:creationId xmlns:a16="http://schemas.microsoft.com/office/drawing/2014/main" id="{ED469C38-DDD7-4E0E-B79D-65549D6B234D}"/>
              </a:ext>
            </a:extLst>
          </p:cNvPr>
          <p:cNvPicPr>
            <a:picLocks noChangeAspect="1"/>
          </p:cNvPicPr>
          <p:nvPr/>
        </p:nvPicPr>
        <p:blipFill>
          <a:blip r:embed="rId3"/>
          <a:stretch>
            <a:fillRect/>
          </a:stretch>
        </p:blipFill>
        <p:spPr>
          <a:xfrm>
            <a:off x="523702" y="635616"/>
            <a:ext cx="7963592" cy="2102388"/>
          </a:xfrm>
          <a:prstGeom prst="rect">
            <a:avLst/>
          </a:prstGeom>
        </p:spPr>
      </p:pic>
      <p:pic>
        <p:nvPicPr>
          <p:cNvPr id="18" name="Image 17">
            <a:extLst>
              <a:ext uri="{FF2B5EF4-FFF2-40B4-BE49-F238E27FC236}">
                <a16:creationId xmlns:a16="http://schemas.microsoft.com/office/drawing/2014/main" id="{181DAD73-51E7-457A-A1B0-E39EC3C5E205}"/>
              </a:ext>
            </a:extLst>
          </p:cNvPr>
          <p:cNvPicPr>
            <a:picLocks noChangeAspect="1"/>
          </p:cNvPicPr>
          <p:nvPr/>
        </p:nvPicPr>
        <p:blipFill>
          <a:blip r:embed="rId4"/>
          <a:stretch>
            <a:fillRect/>
          </a:stretch>
        </p:blipFill>
        <p:spPr>
          <a:xfrm>
            <a:off x="-147767" y="2272483"/>
            <a:ext cx="5567666" cy="3090423"/>
          </a:xfrm>
          <a:prstGeom prst="rect">
            <a:avLst/>
          </a:prstGeom>
        </p:spPr>
      </p:pic>
      <p:pic>
        <p:nvPicPr>
          <p:cNvPr id="19" name="Image 18">
            <a:extLst>
              <a:ext uri="{FF2B5EF4-FFF2-40B4-BE49-F238E27FC236}">
                <a16:creationId xmlns:a16="http://schemas.microsoft.com/office/drawing/2014/main" id="{30C3EC4C-7E7E-48C5-8F33-66A9294E23A4}"/>
              </a:ext>
            </a:extLst>
          </p:cNvPr>
          <p:cNvPicPr>
            <a:picLocks noChangeAspect="1"/>
          </p:cNvPicPr>
          <p:nvPr/>
        </p:nvPicPr>
        <p:blipFill>
          <a:blip r:embed="rId5"/>
          <a:stretch>
            <a:fillRect/>
          </a:stretch>
        </p:blipFill>
        <p:spPr>
          <a:xfrm>
            <a:off x="4738255" y="2871017"/>
            <a:ext cx="4705004" cy="1636867"/>
          </a:xfrm>
          <a:prstGeom prst="rect">
            <a:avLst/>
          </a:prstGeom>
        </p:spPr>
      </p:pic>
    </p:spTree>
    <p:extLst>
      <p:ext uri="{BB962C8B-B14F-4D97-AF65-F5344CB8AC3E}">
        <p14:creationId xmlns:p14="http://schemas.microsoft.com/office/powerpoint/2010/main" val="24523883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Text 0"/>
          <p:cNvSpPr/>
          <p:nvPr/>
        </p:nvSpPr>
        <p:spPr>
          <a:xfrm>
            <a:off x="274320" y="159065"/>
            <a:ext cx="8229600" cy="731520"/>
          </a:xfrm>
          <a:prstGeom prst="rect">
            <a:avLst/>
          </a:prstGeom>
          <a:noFill/>
          <a:ln/>
        </p:spPr>
        <p:txBody>
          <a:bodyPr wrap="square" rtlCol="0" anchor="ctr"/>
          <a:lstStyle/>
          <a:p>
            <a:pPr marL="0" indent="0">
              <a:buNone/>
            </a:pPr>
            <a:r>
              <a:rPr lang="en-US" sz="2800" b="1" dirty="0"/>
              <a:t>DevOps</a:t>
            </a:r>
            <a:endParaRPr lang="en-US" sz="2800" dirty="0"/>
          </a:p>
        </p:txBody>
      </p:sp>
      <p:sp>
        <p:nvSpPr>
          <p:cNvPr id="3" name="Text 1"/>
          <p:cNvSpPr/>
          <p:nvPr/>
        </p:nvSpPr>
        <p:spPr>
          <a:xfrm>
            <a:off x="640080" y="1463040"/>
            <a:ext cx="7863840" cy="0"/>
          </a:xfrm>
          <a:prstGeom prst="rect">
            <a:avLst/>
          </a:prstGeom>
          <a:noFill/>
          <a:ln/>
        </p:spPr>
        <p:txBody>
          <a:bodyPr wrap="square" rtlCol="0" anchor="ctr"/>
          <a:lstStyle/>
          <a:p>
            <a:pPr marL="342900" indent="-342900">
              <a:lnSpc>
                <a:spcPts val="2000"/>
              </a:lnSpc>
              <a:buSzPct val="100000"/>
              <a:buChar char="•"/>
            </a:pPr>
            <a:r>
              <a:rPr lang="en-US" sz="1800" dirty="0" err="1"/>
              <a:t>Dockerfiles</a:t>
            </a:r>
            <a:r>
              <a:rPr lang="en-US" sz="1800" dirty="0"/>
              <a:t> </a:t>
            </a:r>
          </a:p>
          <a:p>
            <a:pPr marL="342900" indent="-342900">
              <a:lnSpc>
                <a:spcPts val="2000"/>
              </a:lnSpc>
              <a:buSzPct val="100000"/>
              <a:buChar char="•"/>
            </a:pPr>
            <a:r>
              <a:rPr lang="en-US" sz="1800" dirty="0"/>
              <a:t>docker-</a:t>
            </a:r>
            <a:r>
              <a:rPr lang="en-US" sz="1800" dirty="0" err="1"/>
              <a:t>compose.yml</a:t>
            </a:r>
            <a:endParaRPr lang="en-US" sz="1800" dirty="0"/>
          </a:p>
          <a:p>
            <a:pPr marL="342900" indent="-342900">
              <a:lnSpc>
                <a:spcPts val="2000"/>
              </a:lnSpc>
              <a:buSzPct val="100000"/>
              <a:buChar char="•"/>
            </a:pPr>
            <a:r>
              <a:rPr lang="en-US" sz="1800" dirty="0"/>
              <a:t>Nginx</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D857B9AE-6E75-4B24-8BE0-801A31792F10}"/>
              </a:ext>
            </a:extLst>
          </p:cNvPr>
          <p:cNvPicPr>
            <a:picLocks noChangeAspect="1"/>
          </p:cNvPicPr>
          <p:nvPr/>
        </p:nvPicPr>
        <p:blipFill>
          <a:blip r:embed="rId3"/>
          <a:stretch>
            <a:fillRect/>
          </a:stretch>
        </p:blipFill>
        <p:spPr>
          <a:xfrm>
            <a:off x="4223152" y="280631"/>
            <a:ext cx="3251778" cy="4914900"/>
          </a:xfrm>
          <a:prstGeom prst="rect">
            <a:avLst/>
          </a:prstGeom>
        </p:spPr>
      </p:pic>
      <p:pic>
        <p:nvPicPr>
          <p:cNvPr id="4" name="Image 3">
            <a:extLst>
              <a:ext uri="{FF2B5EF4-FFF2-40B4-BE49-F238E27FC236}">
                <a16:creationId xmlns:a16="http://schemas.microsoft.com/office/drawing/2014/main" id="{F7EC1A65-522A-4006-B3FE-6C3DD739E272}"/>
              </a:ext>
            </a:extLst>
          </p:cNvPr>
          <p:cNvPicPr>
            <a:picLocks noChangeAspect="1"/>
          </p:cNvPicPr>
          <p:nvPr/>
        </p:nvPicPr>
        <p:blipFill>
          <a:blip r:embed="rId4"/>
          <a:stretch>
            <a:fillRect/>
          </a:stretch>
        </p:blipFill>
        <p:spPr>
          <a:xfrm>
            <a:off x="1586707" y="228600"/>
            <a:ext cx="2788493" cy="4914900"/>
          </a:xfrm>
          <a:prstGeom prst="rect">
            <a:avLst/>
          </a:prstGeom>
        </p:spPr>
      </p:pic>
      <p:sp>
        <p:nvSpPr>
          <p:cNvPr id="5" name="Rectangle 4">
            <a:extLst>
              <a:ext uri="{FF2B5EF4-FFF2-40B4-BE49-F238E27FC236}">
                <a16:creationId xmlns:a16="http://schemas.microsoft.com/office/drawing/2014/main" id="{39326077-98EF-463E-A126-552E89DAF37D}"/>
              </a:ext>
            </a:extLst>
          </p:cNvPr>
          <p:cNvSpPr/>
          <p:nvPr/>
        </p:nvSpPr>
        <p:spPr>
          <a:xfrm>
            <a:off x="225437" y="77177"/>
            <a:ext cx="1361270" cy="523220"/>
          </a:xfrm>
          <a:prstGeom prst="rect">
            <a:avLst/>
          </a:prstGeom>
          <a:noFill/>
        </p:spPr>
        <p:txBody>
          <a:bodyPr wrap="none" lIns="91440" tIns="45720" rIns="91440" bIns="45720">
            <a:spAutoFit/>
          </a:bodyPr>
          <a:lstStyle/>
          <a:p>
            <a:pPr algn="ctr"/>
            <a:r>
              <a:rPr lang="fr-FR" sz="2800" b="1" cap="none" spc="0" dirty="0">
                <a:ln w="0"/>
                <a:solidFill>
                  <a:schemeClr val="tx1"/>
                </a:solidFill>
                <a:effectLst>
                  <a:outerShdw blurRad="38100" dist="19050" dir="2700000" algn="tl" rotWithShape="0">
                    <a:schemeClr val="dk1">
                      <a:alpha val="40000"/>
                    </a:schemeClr>
                  </a:outerShdw>
                </a:effectLst>
              </a:rPr>
              <a:t>Docker</a:t>
            </a:r>
          </a:p>
        </p:txBody>
      </p:sp>
    </p:spTree>
    <p:extLst>
      <p:ext uri="{BB962C8B-B14F-4D97-AF65-F5344CB8AC3E}">
        <p14:creationId xmlns:p14="http://schemas.microsoft.com/office/powerpoint/2010/main" val="32566208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5" name="Connecteur : en angle 44">
            <a:extLst>
              <a:ext uri="{FF2B5EF4-FFF2-40B4-BE49-F238E27FC236}">
                <a16:creationId xmlns:a16="http://schemas.microsoft.com/office/drawing/2014/main" id="{9FD90FF2-E2B1-4973-A94F-CA5297AE3800}"/>
              </a:ext>
            </a:extLst>
          </p:cNvPr>
          <p:cNvCxnSpPr>
            <a:cxnSpLocks/>
          </p:cNvCxnSpPr>
          <p:nvPr/>
        </p:nvCxnSpPr>
        <p:spPr>
          <a:xfrm rot="10800000">
            <a:off x="2042653" y="2537248"/>
            <a:ext cx="4190548" cy="1530349"/>
          </a:xfrm>
          <a:prstGeom prst="bentConnector3">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49" name="Connecteur : en angle 48">
            <a:extLst>
              <a:ext uri="{FF2B5EF4-FFF2-40B4-BE49-F238E27FC236}">
                <a16:creationId xmlns:a16="http://schemas.microsoft.com/office/drawing/2014/main" id="{E0F9390F-71B7-4B90-B920-465BF8648A2F}"/>
              </a:ext>
            </a:extLst>
          </p:cNvPr>
          <p:cNvCxnSpPr/>
          <p:nvPr/>
        </p:nvCxnSpPr>
        <p:spPr>
          <a:xfrm rot="10800000" flipV="1">
            <a:off x="2042650" y="680283"/>
            <a:ext cx="4190548" cy="1508879"/>
          </a:xfrm>
          <a:prstGeom prst="bentConnector3">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032B9011-E03F-4C91-B8FA-8EA9D6B1F941}"/>
              </a:ext>
            </a:extLst>
          </p:cNvPr>
          <p:cNvSpPr/>
          <p:nvPr/>
        </p:nvSpPr>
        <p:spPr>
          <a:xfrm>
            <a:off x="3421380" y="2020709"/>
            <a:ext cx="1651226" cy="6738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 name="Rectangle 1">
            <a:extLst>
              <a:ext uri="{FF2B5EF4-FFF2-40B4-BE49-F238E27FC236}">
                <a16:creationId xmlns:a16="http://schemas.microsoft.com/office/drawing/2014/main" id="{18F4FC49-4225-4E60-8BF1-DFC74DC87146}"/>
              </a:ext>
            </a:extLst>
          </p:cNvPr>
          <p:cNvSpPr/>
          <p:nvPr/>
        </p:nvSpPr>
        <p:spPr>
          <a:xfrm>
            <a:off x="391427" y="2020709"/>
            <a:ext cx="1651226" cy="6738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 name="Rectangle 2">
            <a:extLst>
              <a:ext uri="{FF2B5EF4-FFF2-40B4-BE49-F238E27FC236}">
                <a16:creationId xmlns:a16="http://schemas.microsoft.com/office/drawing/2014/main" id="{D06FC251-DCB5-4B69-88BF-C5C7740880D9}"/>
              </a:ext>
            </a:extLst>
          </p:cNvPr>
          <p:cNvSpPr/>
          <p:nvPr/>
        </p:nvSpPr>
        <p:spPr>
          <a:xfrm>
            <a:off x="565418" y="2091271"/>
            <a:ext cx="1303244" cy="553998"/>
          </a:xfrm>
          <a:prstGeom prst="rect">
            <a:avLst/>
          </a:prstGeom>
          <a:noFill/>
        </p:spPr>
        <p:txBody>
          <a:bodyPr wrap="square" lIns="91440" tIns="45720" rIns="91440" bIns="45720">
            <a:spAutoFit/>
          </a:bodyPr>
          <a:lstStyle/>
          <a:p>
            <a:pPr algn="ctr"/>
            <a:r>
              <a:rPr lang="fr-FR" sz="1500" b="1" cap="none" spc="0" dirty="0">
                <a:ln w="0"/>
                <a:solidFill>
                  <a:schemeClr val="tx1"/>
                </a:solidFill>
                <a:effectLst>
                  <a:outerShdw blurRad="38100" dist="19050" dir="2700000" algn="tl" rotWithShape="0">
                    <a:schemeClr val="dk1">
                      <a:alpha val="40000"/>
                    </a:schemeClr>
                  </a:outerShdw>
                </a:effectLst>
              </a:rPr>
              <a:t>Client</a:t>
            </a:r>
          </a:p>
          <a:p>
            <a:pPr algn="ctr"/>
            <a:r>
              <a:rPr lang="fr-FR" sz="1500" b="0" cap="none" spc="0" dirty="0">
                <a:ln w="0"/>
                <a:solidFill>
                  <a:schemeClr val="tx1"/>
                </a:solidFill>
                <a:effectLst>
                  <a:outerShdw blurRad="38100" dist="19050" dir="2700000" algn="tl" rotWithShape="0">
                    <a:schemeClr val="dk1">
                      <a:alpha val="40000"/>
                    </a:schemeClr>
                  </a:outerShdw>
                </a:effectLst>
              </a:rPr>
              <a:t>(Nav</a:t>
            </a:r>
            <a:r>
              <a:rPr lang="fr-FR" sz="1500" dirty="0">
                <a:ln w="0"/>
                <a:effectLst>
                  <a:outerShdw blurRad="38100" dist="19050" dir="2700000" algn="tl" rotWithShape="0">
                    <a:schemeClr val="dk1">
                      <a:alpha val="40000"/>
                    </a:schemeClr>
                  </a:outerShdw>
                </a:effectLst>
              </a:rPr>
              <a:t>igateur)</a:t>
            </a:r>
            <a:endParaRPr lang="fr-FR" sz="1500" b="0" cap="none" spc="0" dirty="0">
              <a:ln w="0"/>
              <a:solidFill>
                <a:schemeClr val="tx1"/>
              </a:solidFill>
              <a:effectLst>
                <a:outerShdw blurRad="38100" dist="19050" dir="2700000" algn="tl" rotWithShape="0">
                  <a:schemeClr val="dk1">
                    <a:alpha val="40000"/>
                  </a:schemeClr>
                </a:outerShdw>
              </a:effectLst>
            </a:endParaRPr>
          </a:p>
        </p:txBody>
      </p:sp>
      <p:sp>
        <p:nvSpPr>
          <p:cNvPr id="6" name="Rectangle 5">
            <a:extLst>
              <a:ext uri="{FF2B5EF4-FFF2-40B4-BE49-F238E27FC236}">
                <a16:creationId xmlns:a16="http://schemas.microsoft.com/office/drawing/2014/main" id="{85AC99E1-481E-451D-9658-39D46DCF3398}"/>
              </a:ext>
            </a:extLst>
          </p:cNvPr>
          <p:cNvSpPr/>
          <p:nvPr/>
        </p:nvSpPr>
        <p:spPr>
          <a:xfrm>
            <a:off x="3853295" y="2156515"/>
            <a:ext cx="787395" cy="369332"/>
          </a:xfrm>
          <a:prstGeom prst="rect">
            <a:avLst/>
          </a:prstGeom>
        </p:spPr>
        <p:txBody>
          <a:bodyPr wrap="none">
            <a:spAutoFit/>
          </a:bodyPr>
          <a:lstStyle/>
          <a:p>
            <a:pPr algn="ctr"/>
            <a:r>
              <a:rPr lang="fr-FR" b="1" dirty="0">
                <a:ln w="0"/>
                <a:effectLst>
                  <a:outerShdw blurRad="38100" dist="19050" dir="2700000" algn="tl" rotWithShape="0">
                    <a:schemeClr val="dk1">
                      <a:alpha val="40000"/>
                    </a:schemeClr>
                  </a:outerShdw>
                </a:effectLst>
              </a:rPr>
              <a:t>Nginx</a:t>
            </a:r>
            <a:endParaRPr lang="fr-FR" b="1" dirty="0"/>
          </a:p>
        </p:txBody>
      </p:sp>
      <p:sp>
        <p:nvSpPr>
          <p:cNvPr id="7" name="Rectangle 6">
            <a:extLst>
              <a:ext uri="{FF2B5EF4-FFF2-40B4-BE49-F238E27FC236}">
                <a16:creationId xmlns:a16="http://schemas.microsoft.com/office/drawing/2014/main" id="{7F5F03B1-2D60-40C8-A791-48EBBF35C974}"/>
              </a:ext>
            </a:extLst>
          </p:cNvPr>
          <p:cNvSpPr/>
          <p:nvPr/>
        </p:nvSpPr>
        <p:spPr>
          <a:xfrm>
            <a:off x="6233199" y="2041295"/>
            <a:ext cx="1651226" cy="6738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8" name="Rectangle 7">
            <a:extLst>
              <a:ext uri="{FF2B5EF4-FFF2-40B4-BE49-F238E27FC236}">
                <a16:creationId xmlns:a16="http://schemas.microsoft.com/office/drawing/2014/main" id="{1A402EFA-D274-4ECE-B4FE-A8FE73ECE10E}"/>
              </a:ext>
            </a:extLst>
          </p:cNvPr>
          <p:cNvSpPr/>
          <p:nvPr/>
        </p:nvSpPr>
        <p:spPr>
          <a:xfrm>
            <a:off x="6233199" y="537123"/>
            <a:ext cx="1651226" cy="6738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9" name="Rectangle 8">
            <a:extLst>
              <a:ext uri="{FF2B5EF4-FFF2-40B4-BE49-F238E27FC236}">
                <a16:creationId xmlns:a16="http://schemas.microsoft.com/office/drawing/2014/main" id="{33D7A076-9528-423E-9743-321C5C7C77B8}"/>
              </a:ext>
            </a:extLst>
          </p:cNvPr>
          <p:cNvSpPr/>
          <p:nvPr/>
        </p:nvSpPr>
        <p:spPr>
          <a:xfrm>
            <a:off x="6233199" y="3521966"/>
            <a:ext cx="1651226" cy="6738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cxnSp>
        <p:nvCxnSpPr>
          <p:cNvPr id="17" name="Connecteur droit avec flèche 16">
            <a:extLst>
              <a:ext uri="{FF2B5EF4-FFF2-40B4-BE49-F238E27FC236}">
                <a16:creationId xmlns:a16="http://schemas.microsoft.com/office/drawing/2014/main" id="{B3EE4FB8-E6B3-43D5-B9FE-9263F6273FF2}"/>
              </a:ext>
            </a:extLst>
          </p:cNvPr>
          <p:cNvCxnSpPr>
            <a:cxnSpLocks/>
          </p:cNvCxnSpPr>
          <p:nvPr/>
        </p:nvCxnSpPr>
        <p:spPr>
          <a:xfrm>
            <a:off x="2042653" y="2345799"/>
            <a:ext cx="137872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52561065-D12E-4583-A101-20621F67AFED}"/>
              </a:ext>
            </a:extLst>
          </p:cNvPr>
          <p:cNvSpPr/>
          <p:nvPr/>
        </p:nvSpPr>
        <p:spPr>
          <a:xfrm>
            <a:off x="6775572" y="647636"/>
            <a:ext cx="548548" cy="430887"/>
          </a:xfrm>
          <a:prstGeom prst="rect">
            <a:avLst/>
          </a:prstGeom>
          <a:noFill/>
        </p:spPr>
        <p:txBody>
          <a:bodyPr wrap="square" lIns="91440" tIns="45720" rIns="91440" bIns="45720">
            <a:spAutoFit/>
          </a:bodyPr>
          <a:lstStyle/>
          <a:p>
            <a:pPr algn="ctr"/>
            <a:r>
              <a:rPr lang="fr-FR" sz="2200" b="0" cap="none" spc="0" dirty="0">
                <a:ln w="0"/>
                <a:solidFill>
                  <a:schemeClr val="tx1"/>
                </a:solidFill>
                <a:effectLst>
                  <a:outerShdw blurRad="38100" dist="19050" dir="2700000" algn="tl" rotWithShape="0">
                    <a:schemeClr val="dk1">
                      <a:alpha val="40000"/>
                    </a:schemeClr>
                  </a:outerShdw>
                </a:effectLst>
              </a:rPr>
              <a:t>/</a:t>
            </a:r>
          </a:p>
        </p:txBody>
      </p:sp>
      <p:sp>
        <p:nvSpPr>
          <p:cNvPr id="24" name="Rectangle 23">
            <a:extLst>
              <a:ext uri="{FF2B5EF4-FFF2-40B4-BE49-F238E27FC236}">
                <a16:creationId xmlns:a16="http://schemas.microsoft.com/office/drawing/2014/main" id="{870B803C-37A5-4D01-813B-6971D368D9D7}"/>
              </a:ext>
            </a:extLst>
          </p:cNvPr>
          <p:cNvSpPr/>
          <p:nvPr/>
        </p:nvSpPr>
        <p:spPr>
          <a:xfrm>
            <a:off x="272023" y="157063"/>
            <a:ext cx="1122422" cy="523220"/>
          </a:xfrm>
          <a:prstGeom prst="rect">
            <a:avLst/>
          </a:prstGeom>
          <a:noFill/>
        </p:spPr>
        <p:txBody>
          <a:bodyPr wrap="none" lIns="91440" tIns="45720" rIns="91440" bIns="45720">
            <a:spAutoFit/>
          </a:bodyPr>
          <a:lstStyle/>
          <a:p>
            <a:pPr algn="ctr"/>
            <a:r>
              <a:rPr lang="fr-FR" sz="2800" b="1" cap="none" spc="0" dirty="0">
                <a:ln w="0"/>
                <a:solidFill>
                  <a:schemeClr val="tx1"/>
                </a:solidFill>
                <a:effectLst>
                  <a:outerShdw blurRad="38100" dist="19050" dir="2700000" algn="tl" rotWithShape="0">
                    <a:schemeClr val="dk1">
                      <a:alpha val="40000"/>
                    </a:schemeClr>
                  </a:outerShdw>
                </a:effectLst>
              </a:rPr>
              <a:t>Nginx</a:t>
            </a:r>
          </a:p>
        </p:txBody>
      </p:sp>
      <p:cxnSp>
        <p:nvCxnSpPr>
          <p:cNvPr id="26" name="Connecteur droit avec flèche 25">
            <a:extLst>
              <a:ext uri="{FF2B5EF4-FFF2-40B4-BE49-F238E27FC236}">
                <a16:creationId xmlns:a16="http://schemas.microsoft.com/office/drawing/2014/main" id="{7F802109-8D40-4AB2-B25D-764C67CEF44E}"/>
              </a:ext>
            </a:extLst>
          </p:cNvPr>
          <p:cNvCxnSpPr>
            <a:cxnSpLocks/>
          </p:cNvCxnSpPr>
          <p:nvPr/>
        </p:nvCxnSpPr>
        <p:spPr>
          <a:xfrm flipV="1">
            <a:off x="5072605" y="795392"/>
            <a:ext cx="1160593" cy="14835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Connecteur droit avec flèche 27">
            <a:extLst>
              <a:ext uri="{FF2B5EF4-FFF2-40B4-BE49-F238E27FC236}">
                <a16:creationId xmlns:a16="http://schemas.microsoft.com/office/drawing/2014/main" id="{B3831AAB-9265-404C-B7D8-4B9BC1E55E0E}"/>
              </a:ext>
            </a:extLst>
          </p:cNvPr>
          <p:cNvCxnSpPr>
            <a:cxnSpLocks/>
            <a:endCxn id="9" idx="1"/>
          </p:cNvCxnSpPr>
          <p:nvPr/>
        </p:nvCxnSpPr>
        <p:spPr>
          <a:xfrm>
            <a:off x="4996406" y="2694521"/>
            <a:ext cx="1236793" cy="11643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Connecteur droit avec flèche 30">
            <a:extLst>
              <a:ext uri="{FF2B5EF4-FFF2-40B4-BE49-F238E27FC236}">
                <a16:creationId xmlns:a16="http://schemas.microsoft.com/office/drawing/2014/main" id="{D2E0152B-6E91-4D3B-96DE-49F3E234E864}"/>
              </a:ext>
            </a:extLst>
          </p:cNvPr>
          <p:cNvCxnSpPr>
            <a:cxnSpLocks/>
          </p:cNvCxnSpPr>
          <p:nvPr/>
        </p:nvCxnSpPr>
        <p:spPr>
          <a:xfrm>
            <a:off x="5072606" y="2368270"/>
            <a:ext cx="116059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3F9A4D15-AF03-4BFA-9665-18AAEF9183CC}"/>
              </a:ext>
            </a:extLst>
          </p:cNvPr>
          <p:cNvSpPr/>
          <p:nvPr/>
        </p:nvSpPr>
        <p:spPr>
          <a:xfrm>
            <a:off x="6553706" y="2183604"/>
            <a:ext cx="1010212" cy="369332"/>
          </a:xfrm>
          <a:prstGeom prst="rect">
            <a:avLst/>
          </a:prstGeom>
          <a:noFill/>
        </p:spPr>
        <p:txBody>
          <a:bodyPr wrap="none" lIns="91440" tIns="45720" rIns="91440" bIns="45720">
            <a:spAutoFit/>
          </a:bodyPr>
          <a:lstStyle/>
          <a:p>
            <a:pPr algn="ctr"/>
            <a:r>
              <a:rPr lang="fr-FR" b="1" cap="none" spc="0" dirty="0">
                <a:ln w="0"/>
                <a:solidFill>
                  <a:schemeClr val="tx1"/>
                </a:solidFill>
                <a:effectLst>
                  <a:outerShdw blurRad="38100" dist="19050" dir="2700000" algn="tl" rotWithShape="0">
                    <a:schemeClr val="dk1">
                      <a:alpha val="40000"/>
                    </a:schemeClr>
                  </a:outerShdw>
                </a:effectLst>
              </a:rPr>
              <a:t>/assets/</a:t>
            </a:r>
          </a:p>
        </p:txBody>
      </p:sp>
      <p:sp>
        <p:nvSpPr>
          <p:cNvPr id="36" name="Rectangle 35">
            <a:extLst>
              <a:ext uri="{FF2B5EF4-FFF2-40B4-BE49-F238E27FC236}">
                <a16:creationId xmlns:a16="http://schemas.microsoft.com/office/drawing/2014/main" id="{C25ECBBF-9539-40B7-A100-CF400ECC4765}"/>
              </a:ext>
            </a:extLst>
          </p:cNvPr>
          <p:cNvSpPr/>
          <p:nvPr/>
        </p:nvSpPr>
        <p:spPr>
          <a:xfrm>
            <a:off x="6299817" y="1198337"/>
            <a:ext cx="1423788" cy="400110"/>
          </a:xfrm>
          <a:prstGeom prst="rect">
            <a:avLst/>
          </a:prstGeom>
          <a:noFill/>
        </p:spPr>
        <p:txBody>
          <a:bodyPr wrap="none" lIns="91440" tIns="45720" rIns="91440" bIns="45720">
            <a:spAutoFit/>
          </a:bodyPr>
          <a:lstStyle/>
          <a:p>
            <a:pPr algn="ctr"/>
            <a:r>
              <a:rPr lang="fr-FR" sz="1000" dirty="0" err="1">
                <a:ln w="0"/>
                <a:effectLst>
                  <a:outerShdw blurRad="38100" dist="19050" dir="2700000" algn="tl" rotWithShape="0">
                    <a:schemeClr val="dk1">
                      <a:alpha val="40000"/>
                    </a:schemeClr>
                  </a:outerShdw>
                </a:effectLst>
              </a:rPr>
              <a:t>t</a:t>
            </a:r>
            <a:r>
              <a:rPr lang="fr-FR" sz="1000" b="0" cap="none" spc="0" dirty="0" err="1">
                <a:ln w="0"/>
                <a:solidFill>
                  <a:schemeClr val="tx1"/>
                </a:solidFill>
                <a:effectLst>
                  <a:outerShdw blurRad="38100" dist="19050" dir="2700000" algn="tl" rotWithShape="0">
                    <a:schemeClr val="dk1">
                      <a:alpha val="40000"/>
                    </a:schemeClr>
                  </a:outerShdw>
                </a:effectLst>
              </a:rPr>
              <a:t>ry_files</a:t>
            </a:r>
            <a:r>
              <a:rPr lang="fr-FR" sz="1000" b="0" cap="none" spc="0" dirty="0">
                <a:ln w="0"/>
                <a:solidFill>
                  <a:schemeClr val="tx1"/>
                </a:solidFill>
                <a:effectLst>
                  <a:outerShdw blurRad="38100" dist="19050" dir="2700000" algn="tl" rotWithShape="0">
                    <a:schemeClr val="dk1">
                      <a:alpha val="40000"/>
                    </a:schemeClr>
                  </a:outerShdw>
                </a:effectLst>
              </a:rPr>
              <a:t>: (</a:t>
            </a:r>
            <a:r>
              <a:rPr lang="fr-FR" sz="1000" b="0" cap="none" spc="0" dirty="0" err="1">
                <a:ln w="0"/>
                <a:solidFill>
                  <a:schemeClr val="tx1"/>
                </a:solidFill>
                <a:effectLst>
                  <a:outerShdw blurRad="38100" dist="19050" dir="2700000" algn="tl" rotWithShape="0">
                    <a:schemeClr val="dk1">
                      <a:alpha val="40000"/>
                    </a:schemeClr>
                  </a:outerShdw>
                </a:effectLst>
              </a:rPr>
              <a:t>request</a:t>
            </a:r>
            <a:r>
              <a:rPr lang="fr-FR" sz="1000" b="0" cap="none" spc="0" dirty="0">
                <a:ln w="0"/>
                <a:solidFill>
                  <a:schemeClr val="tx1"/>
                </a:solidFill>
                <a:effectLst>
                  <a:outerShdw blurRad="38100" dist="19050" dir="2700000" algn="tl" rotWithShape="0">
                    <a:schemeClr val="dk1">
                      <a:alpha val="40000"/>
                    </a:schemeClr>
                  </a:outerShdw>
                </a:effectLst>
              </a:rPr>
              <a:t>) </a:t>
            </a:r>
          </a:p>
          <a:p>
            <a:pPr algn="ctr"/>
            <a:r>
              <a:rPr lang="fr-FR" sz="1000" dirty="0">
                <a:ln w="0"/>
                <a:effectLst>
                  <a:outerShdw blurRad="38100" dist="19050" dir="2700000" algn="tl" rotWithShape="0">
                    <a:schemeClr val="dk1">
                      <a:alpha val="40000"/>
                    </a:schemeClr>
                  </a:outerShdw>
                </a:effectLst>
              </a:rPr>
              <a:t>Fichier ou index.html</a:t>
            </a:r>
            <a:endParaRPr lang="fr-FR" sz="1000" b="0" cap="none" spc="0" dirty="0">
              <a:ln w="0"/>
              <a:solidFill>
                <a:schemeClr val="tx1"/>
              </a:solidFill>
              <a:effectLst>
                <a:outerShdw blurRad="38100" dist="19050" dir="2700000" algn="tl" rotWithShape="0">
                  <a:schemeClr val="dk1">
                    <a:alpha val="40000"/>
                  </a:schemeClr>
                </a:outerShdw>
              </a:effectLst>
            </a:endParaRPr>
          </a:p>
        </p:txBody>
      </p:sp>
      <p:sp>
        <p:nvSpPr>
          <p:cNvPr id="37" name="Rectangle 36">
            <a:extLst>
              <a:ext uri="{FF2B5EF4-FFF2-40B4-BE49-F238E27FC236}">
                <a16:creationId xmlns:a16="http://schemas.microsoft.com/office/drawing/2014/main" id="{87D95DC5-D420-429F-B87E-3A358CF6D316}"/>
              </a:ext>
            </a:extLst>
          </p:cNvPr>
          <p:cNvSpPr/>
          <p:nvPr/>
        </p:nvSpPr>
        <p:spPr>
          <a:xfrm>
            <a:off x="6713204" y="3674206"/>
            <a:ext cx="691215" cy="369332"/>
          </a:xfrm>
          <a:prstGeom prst="rect">
            <a:avLst/>
          </a:prstGeom>
        </p:spPr>
        <p:txBody>
          <a:bodyPr wrap="none">
            <a:spAutoFit/>
          </a:bodyPr>
          <a:lstStyle/>
          <a:p>
            <a:pPr algn="ctr"/>
            <a:r>
              <a:rPr lang="fr-FR" b="1" dirty="0">
                <a:ln w="0"/>
                <a:effectLst>
                  <a:outerShdw blurRad="38100" dist="19050" dir="2700000" algn="tl" rotWithShape="0">
                    <a:schemeClr val="dk1">
                      <a:alpha val="40000"/>
                    </a:schemeClr>
                  </a:outerShdw>
                </a:effectLst>
              </a:rPr>
              <a:t>/api/</a:t>
            </a:r>
          </a:p>
        </p:txBody>
      </p:sp>
      <p:sp>
        <p:nvSpPr>
          <p:cNvPr id="38" name="Rectangle 37">
            <a:extLst>
              <a:ext uri="{FF2B5EF4-FFF2-40B4-BE49-F238E27FC236}">
                <a16:creationId xmlns:a16="http://schemas.microsoft.com/office/drawing/2014/main" id="{B72C720E-DE23-4B1F-81CB-6D982DA5323E}"/>
              </a:ext>
            </a:extLst>
          </p:cNvPr>
          <p:cNvSpPr/>
          <p:nvPr/>
        </p:nvSpPr>
        <p:spPr>
          <a:xfrm>
            <a:off x="6306842" y="4251029"/>
            <a:ext cx="1503937" cy="246221"/>
          </a:xfrm>
          <a:prstGeom prst="rect">
            <a:avLst/>
          </a:prstGeom>
          <a:noFill/>
        </p:spPr>
        <p:txBody>
          <a:bodyPr wrap="none" lIns="91440" tIns="45720" rIns="91440" bIns="45720">
            <a:spAutoFit/>
          </a:bodyPr>
          <a:lstStyle/>
          <a:p>
            <a:pPr algn="ctr"/>
            <a:r>
              <a:rPr lang="fr-FR" sz="1000" b="0" cap="none" spc="0" dirty="0">
                <a:ln w="0"/>
                <a:solidFill>
                  <a:schemeClr val="tx1"/>
                </a:solidFill>
                <a:effectLst>
                  <a:outerShdw blurRad="38100" dist="19050" dir="2700000" algn="tl" rotWithShape="0">
                    <a:schemeClr val="dk1">
                      <a:alpha val="40000"/>
                    </a:schemeClr>
                  </a:outerShdw>
                </a:effectLst>
              </a:rPr>
              <a:t>Reverse proxy to :3000</a:t>
            </a:r>
          </a:p>
        </p:txBody>
      </p:sp>
      <p:sp>
        <p:nvSpPr>
          <p:cNvPr id="50" name="Rectangle 49">
            <a:extLst>
              <a:ext uri="{FF2B5EF4-FFF2-40B4-BE49-F238E27FC236}">
                <a16:creationId xmlns:a16="http://schemas.microsoft.com/office/drawing/2014/main" id="{CA0EE63F-50FE-4362-99C4-67990C67D7B9}"/>
              </a:ext>
            </a:extLst>
          </p:cNvPr>
          <p:cNvSpPr/>
          <p:nvPr/>
        </p:nvSpPr>
        <p:spPr>
          <a:xfrm>
            <a:off x="303704" y="4605372"/>
            <a:ext cx="175446" cy="9911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fr-FR"/>
          </a:p>
        </p:txBody>
      </p:sp>
      <p:sp>
        <p:nvSpPr>
          <p:cNvPr id="51" name="Rectangle 50">
            <a:extLst>
              <a:ext uri="{FF2B5EF4-FFF2-40B4-BE49-F238E27FC236}">
                <a16:creationId xmlns:a16="http://schemas.microsoft.com/office/drawing/2014/main" id="{DD030D41-509A-45E6-AF98-444CE45EB92E}"/>
              </a:ext>
            </a:extLst>
          </p:cNvPr>
          <p:cNvSpPr/>
          <p:nvPr/>
        </p:nvSpPr>
        <p:spPr>
          <a:xfrm>
            <a:off x="303704" y="4374139"/>
            <a:ext cx="175446" cy="99115"/>
          </a:xfrm>
          <a:prstGeom prst="rect">
            <a:avLst/>
          </a:prstGeom>
          <a:solidFill>
            <a:schemeClr val="accent1"/>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fr-FR"/>
          </a:p>
        </p:txBody>
      </p:sp>
      <p:sp>
        <p:nvSpPr>
          <p:cNvPr id="52" name="Rectangle 51">
            <a:extLst>
              <a:ext uri="{FF2B5EF4-FFF2-40B4-BE49-F238E27FC236}">
                <a16:creationId xmlns:a16="http://schemas.microsoft.com/office/drawing/2014/main" id="{E1DA285E-99FB-49A6-B2F8-945575E3A2D2}"/>
              </a:ext>
            </a:extLst>
          </p:cNvPr>
          <p:cNvSpPr/>
          <p:nvPr/>
        </p:nvSpPr>
        <p:spPr>
          <a:xfrm>
            <a:off x="502925" y="4331864"/>
            <a:ext cx="393056" cy="210507"/>
          </a:xfrm>
          <a:prstGeom prst="rect">
            <a:avLst/>
          </a:prstGeom>
          <a:noFill/>
        </p:spPr>
        <p:txBody>
          <a:bodyPr wrap="none" lIns="91440" tIns="45720" rIns="91440" bIns="45720">
            <a:spAutoFit/>
          </a:bodyPr>
          <a:lstStyle/>
          <a:p>
            <a:pPr algn="ctr"/>
            <a:r>
              <a:rPr lang="fr-FR" sz="768" dirty="0">
                <a:ln w="0"/>
                <a:effectLst>
                  <a:outerShdw blurRad="38100" dist="19050" dir="2700000" algn="tl" rotWithShape="0">
                    <a:schemeClr val="dk1">
                      <a:alpha val="40000"/>
                    </a:schemeClr>
                  </a:outerShdw>
                </a:effectLst>
              </a:rPr>
              <a:t>Aller</a:t>
            </a:r>
            <a:endParaRPr lang="fr-FR" sz="768" b="0" cap="none" spc="0" dirty="0">
              <a:ln w="0"/>
              <a:solidFill>
                <a:schemeClr val="tx1"/>
              </a:solidFill>
              <a:effectLst>
                <a:outerShdw blurRad="38100" dist="19050" dir="2700000" algn="tl" rotWithShape="0">
                  <a:schemeClr val="dk1">
                    <a:alpha val="40000"/>
                  </a:schemeClr>
                </a:outerShdw>
              </a:effectLst>
            </a:endParaRPr>
          </a:p>
        </p:txBody>
      </p:sp>
      <p:sp>
        <p:nvSpPr>
          <p:cNvPr id="54" name="Rectangle 53">
            <a:extLst>
              <a:ext uri="{FF2B5EF4-FFF2-40B4-BE49-F238E27FC236}">
                <a16:creationId xmlns:a16="http://schemas.microsoft.com/office/drawing/2014/main" id="{C64802EC-6ED2-494A-846A-D9E24C47BEC8}"/>
              </a:ext>
            </a:extLst>
          </p:cNvPr>
          <p:cNvSpPr/>
          <p:nvPr/>
        </p:nvSpPr>
        <p:spPr>
          <a:xfrm>
            <a:off x="480730" y="4561174"/>
            <a:ext cx="490840" cy="215444"/>
          </a:xfrm>
          <a:prstGeom prst="rect">
            <a:avLst/>
          </a:prstGeom>
        </p:spPr>
        <p:txBody>
          <a:bodyPr wrap="none">
            <a:spAutoFit/>
          </a:bodyPr>
          <a:lstStyle/>
          <a:p>
            <a:pPr algn="ctr"/>
            <a:r>
              <a:rPr lang="fr-FR" sz="800" dirty="0">
                <a:ln w="0"/>
                <a:effectLst>
                  <a:outerShdw blurRad="38100" dist="19050" dir="2700000" algn="tl" rotWithShape="0">
                    <a:schemeClr val="dk1">
                      <a:alpha val="40000"/>
                    </a:schemeClr>
                  </a:outerShdw>
                </a:effectLst>
              </a:rPr>
              <a:t>Retour</a:t>
            </a:r>
          </a:p>
        </p:txBody>
      </p:sp>
    </p:spTree>
    <p:extLst>
      <p:ext uri="{BB962C8B-B14F-4D97-AF65-F5344CB8AC3E}">
        <p14:creationId xmlns:p14="http://schemas.microsoft.com/office/powerpoint/2010/main" val="14947898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987BBF4-4B9F-43CA-B699-C595C151C76D}"/>
              </a:ext>
            </a:extLst>
          </p:cNvPr>
          <p:cNvSpPr/>
          <p:nvPr/>
        </p:nvSpPr>
        <p:spPr>
          <a:xfrm>
            <a:off x="287352" y="120350"/>
            <a:ext cx="1122422" cy="523220"/>
          </a:xfrm>
          <a:prstGeom prst="rect">
            <a:avLst/>
          </a:prstGeom>
          <a:noFill/>
        </p:spPr>
        <p:txBody>
          <a:bodyPr wrap="none" lIns="91440" tIns="45720" rIns="91440" bIns="45720">
            <a:spAutoFit/>
          </a:bodyPr>
          <a:lstStyle/>
          <a:p>
            <a:pPr algn="ctr"/>
            <a:r>
              <a:rPr lang="fr-FR" sz="2800" b="1" cap="none" spc="0" dirty="0">
                <a:ln w="0"/>
                <a:solidFill>
                  <a:schemeClr val="tx1"/>
                </a:solidFill>
                <a:effectLst>
                  <a:outerShdw blurRad="38100" dist="19050" dir="2700000" algn="tl" rotWithShape="0">
                    <a:schemeClr val="dk1">
                      <a:alpha val="40000"/>
                    </a:schemeClr>
                  </a:outerShdw>
                </a:effectLst>
              </a:rPr>
              <a:t>Nginx</a:t>
            </a:r>
          </a:p>
        </p:txBody>
      </p:sp>
      <p:pic>
        <p:nvPicPr>
          <p:cNvPr id="7" name="Image 6">
            <a:extLst>
              <a:ext uri="{FF2B5EF4-FFF2-40B4-BE49-F238E27FC236}">
                <a16:creationId xmlns:a16="http://schemas.microsoft.com/office/drawing/2014/main" id="{8EDD05F0-A20E-40AC-A64D-DFCF8BBA1336}"/>
              </a:ext>
            </a:extLst>
          </p:cNvPr>
          <p:cNvPicPr>
            <a:picLocks noChangeAspect="1"/>
          </p:cNvPicPr>
          <p:nvPr/>
        </p:nvPicPr>
        <p:blipFill>
          <a:blip r:embed="rId3"/>
          <a:stretch>
            <a:fillRect/>
          </a:stretch>
        </p:blipFill>
        <p:spPr>
          <a:xfrm>
            <a:off x="899866" y="417030"/>
            <a:ext cx="3672134" cy="4726470"/>
          </a:xfrm>
          <a:prstGeom prst="rect">
            <a:avLst/>
          </a:prstGeom>
        </p:spPr>
      </p:pic>
      <p:pic>
        <p:nvPicPr>
          <p:cNvPr id="8" name="Image 7">
            <a:extLst>
              <a:ext uri="{FF2B5EF4-FFF2-40B4-BE49-F238E27FC236}">
                <a16:creationId xmlns:a16="http://schemas.microsoft.com/office/drawing/2014/main" id="{671AB415-88CC-4081-AC08-54EE22D215EF}"/>
              </a:ext>
            </a:extLst>
          </p:cNvPr>
          <p:cNvPicPr>
            <a:picLocks noChangeAspect="1"/>
          </p:cNvPicPr>
          <p:nvPr/>
        </p:nvPicPr>
        <p:blipFill>
          <a:blip r:embed="rId4"/>
          <a:stretch>
            <a:fillRect/>
          </a:stretch>
        </p:blipFill>
        <p:spPr>
          <a:xfrm>
            <a:off x="4403368" y="0"/>
            <a:ext cx="3555574" cy="5143500"/>
          </a:xfrm>
          <a:prstGeom prst="rect">
            <a:avLst/>
          </a:prstGeom>
        </p:spPr>
      </p:pic>
    </p:spTree>
    <p:extLst>
      <p:ext uri="{BB962C8B-B14F-4D97-AF65-F5344CB8AC3E}">
        <p14:creationId xmlns:p14="http://schemas.microsoft.com/office/powerpoint/2010/main" val="21771465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283029" y="127725"/>
            <a:ext cx="8229600" cy="731520"/>
          </a:xfrm>
          <a:prstGeom prst="rect">
            <a:avLst/>
          </a:prstGeom>
          <a:noFill/>
          <a:ln/>
        </p:spPr>
        <p:txBody>
          <a:bodyPr wrap="square" rtlCol="0" anchor="ctr"/>
          <a:lstStyle/>
          <a:p>
            <a:pPr marL="0" indent="0">
              <a:buNone/>
            </a:pPr>
            <a:r>
              <a:rPr lang="en-US" sz="2800" b="1" dirty="0" err="1"/>
              <a:t>Sécurité</a:t>
            </a:r>
            <a:r>
              <a:rPr lang="en-US" sz="2800" b="1" dirty="0"/>
              <a:t> back-end</a:t>
            </a:r>
            <a:endParaRPr lang="en-US" sz="2800" dirty="0"/>
          </a:p>
        </p:txBody>
      </p:sp>
      <p:sp>
        <p:nvSpPr>
          <p:cNvPr id="3" name="Text 1"/>
          <p:cNvSpPr/>
          <p:nvPr/>
        </p:nvSpPr>
        <p:spPr>
          <a:xfrm>
            <a:off x="753291" y="1628503"/>
            <a:ext cx="7863840" cy="0"/>
          </a:xfrm>
          <a:prstGeom prst="rect">
            <a:avLst/>
          </a:prstGeom>
          <a:noFill/>
          <a:ln/>
        </p:spPr>
        <p:txBody>
          <a:bodyPr wrap="square" rtlCol="0" anchor="ctr"/>
          <a:lstStyle/>
          <a:p>
            <a:pPr marL="342900" indent="-342900">
              <a:lnSpc>
                <a:spcPts val="2000"/>
              </a:lnSpc>
              <a:buSzPct val="100000"/>
              <a:buChar char="•"/>
            </a:pPr>
            <a:r>
              <a:rPr lang="en-US" sz="1800" dirty="0"/>
              <a:t>Rate </a:t>
            </a:r>
            <a:r>
              <a:rPr lang="en-US" sz="1800" dirty="0" err="1"/>
              <a:t>limite</a:t>
            </a:r>
            <a:endParaRPr lang="en-US" sz="1800" dirty="0"/>
          </a:p>
          <a:p>
            <a:pPr marL="342900" indent="-342900">
              <a:lnSpc>
                <a:spcPts val="2000"/>
              </a:lnSpc>
              <a:buSzPct val="100000"/>
              <a:buChar char="•"/>
            </a:pPr>
            <a:r>
              <a:rPr lang="en-US" sz="1800" dirty="0"/>
              <a:t>Brut force</a:t>
            </a:r>
          </a:p>
          <a:p>
            <a:pPr marL="342900" indent="-342900">
              <a:lnSpc>
                <a:spcPts val="2000"/>
              </a:lnSpc>
              <a:buSzPct val="100000"/>
              <a:buChar char="•"/>
            </a:pPr>
            <a:r>
              <a:rPr lang="en-US" dirty="0" err="1"/>
              <a:t>Hashage</a:t>
            </a:r>
            <a:r>
              <a:rPr lang="en-US" dirty="0"/>
              <a:t> avec configuration d’un </a:t>
            </a:r>
            <a:r>
              <a:rPr lang="en-US" dirty="0" err="1"/>
              <a:t>sel</a:t>
            </a:r>
            <a:endParaRPr lang="en-US" sz="1800" dirty="0"/>
          </a:p>
          <a:p>
            <a:pPr marL="342900" indent="-342900">
              <a:lnSpc>
                <a:spcPts val="2000"/>
              </a:lnSpc>
              <a:buSzPct val="100000"/>
              <a:buChar char="•"/>
            </a:pPr>
            <a:r>
              <a:rPr lang="en-US" sz="1800" dirty="0"/>
              <a:t>Tokens et permissions Gmail</a:t>
            </a:r>
          </a:p>
          <a:p>
            <a:pPr marL="342900" indent="-342900">
              <a:lnSpc>
                <a:spcPts val="2000"/>
              </a:lnSpc>
              <a:buSzPct val="100000"/>
              <a:buChar char="•"/>
            </a:pPr>
            <a:r>
              <a:rPr lang="en-US" sz="1800" dirty="0"/>
              <a:t>Bonnes pratiques .env</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77829338-FF42-4E44-BF0E-907BACE7F8CB}"/>
              </a:ext>
            </a:extLst>
          </p:cNvPr>
          <p:cNvPicPr>
            <a:picLocks noChangeAspect="1"/>
          </p:cNvPicPr>
          <p:nvPr/>
        </p:nvPicPr>
        <p:blipFill>
          <a:blip r:embed="rId2"/>
          <a:stretch>
            <a:fillRect/>
          </a:stretch>
        </p:blipFill>
        <p:spPr>
          <a:xfrm>
            <a:off x="971168" y="635000"/>
            <a:ext cx="7039166" cy="4711700"/>
          </a:xfrm>
          <a:prstGeom prst="rect">
            <a:avLst/>
          </a:prstGeom>
        </p:spPr>
      </p:pic>
      <p:sp>
        <p:nvSpPr>
          <p:cNvPr id="3" name="Rectangle 2">
            <a:extLst>
              <a:ext uri="{FF2B5EF4-FFF2-40B4-BE49-F238E27FC236}">
                <a16:creationId xmlns:a16="http://schemas.microsoft.com/office/drawing/2014/main" id="{E4B32268-2423-44EE-AE0F-4C47F0CD805C}"/>
              </a:ext>
            </a:extLst>
          </p:cNvPr>
          <p:cNvSpPr/>
          <p:nvPr/>
        </p:nvSpPr>
        <p:spPr>
          <a:xfrm>
            <a:off x="297067" y="205085"/>
            <a:ext cx="1895070" cy="523220"/>
          </a:xfrm>
          <a:prstGeom prst="rect">
            <a:avLst/>
          </a:prstGeom>
          <a:noFill/>
        </p:spPr>
        <p:txBody>
          <a:bodyPr wrap="none" lIns="91440" tIns="45720" rIns="91440" bIns="45720">
            <a:spAutoFit/>
          </a:bodyPr>
          <a:lstStyle/>
          <a:p>
            <a:pPr algn="ctr"/>
            <a:r>
              <a:rPr lang="fr-FR" sz="2800" b="1" cap="none" spc="0" dirty="0">
                <a:ln w="0"/>
                <a:solidFill>
                  <a:schemeClr val="tx1"/>
                </a:solidFill>
                <a:effectLst>
                  <a:outerShdw blurRad="38100" dist="19050" dir="2700000" algn="tl" rotWithShape="0">
                    <a:schemeClr val="dk1">
                      <a:alpha val="40000"/>
                    </a:schemeClr>
                  </a:outerShdw>
                </a:effectLst>
              </a:rPr>
              <a:t>Brut force</a:t>
            </a:r>
          </a:p>
        </p:txBody>
      </p:sp>
    </p:spTree>
    <p:extLst>
      <p:ext uri="{BB962C8B-B14F-4D97-AF65-F5344CB8AC3E}">
        <p14:creationId xmlns:p14="http://schemas.microsoft.com/office/powerpoint/2010/main" val="30468012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FD96881-8BE5-481F-82E6-79D503F5B4AF}"/>
              </a:ext>
            </a:extLst>
          </p:cNvPr>
          <p:cNvSpPr/>
          <p:nvPr/>
        </p:nvSpPr>
        <p:spPr>
          <a:xfrm>
            <a:off x="330540" y="230485"/>
            <a:ext cx="2031326" cy="523220"/>
          </a:xfrm>
          <a:prstGeom prst="rect">
            <a:avLst/>
          </a:prstGeom>
          <a:noFill/>
        </p:spPr>
        <p:txBody>
          <a:bodyPr wrap="none" lIns="91440" tIns="45720" rIns="91440" bIns="45720">
            <a:spAutoFit/>
          </a:bodyPr>
          <a:lstStyle/>
          <a:p>
            <a:pPr algn="ctr"/>
            <a:r>
              <a:rPr lang="fr-FR" sz="2800" b="1" dirty="0">
                <a:ln w="0"/>
                <a:effectLst>
                  <a:outerShdw blurRad="38100" dist="19050" dir="2700000" algn="tl" rotWithShape="0">
                    <a:schemeClr val="dk1">
                      <a:alpha val="40000"/>
                    </a:schemeClr>
                  </a:outerShdw>
                </a:effectLst>
              </a:rPr>
              <a:t>Rate limite</a:t>
            </a:r>
            <a:endParaRPr lang="fr-FR" sz="2800" b="1" cap="none" spc="0" dirty="0">
              <a:ln w="0"/>
              <a:solidFill>
                <a:schemeClr val="tx1"/>
              </a:solidFill>
              <a:effectLst>
                <a:outerShdw blurRad="38100" dist="19050" dir="2700000" algn="tl" rotWithShape="0">
                  <a:schemeClr val="dk1">
                    <a:alpha val="40000"/>
                  </a:schemeClr>
                </a:outerShdw>
              </a:effectLst>
            </a:endParaRPr>
          </a:p>
        </p:txBody>
      </p:sp>
      <p:pic>
        <p:nvPicPr>
          <p:cNvPr id="3" name="Image 2">
            <a:extLst>
              <a:ext uri="{FF2B5EF4-FFF2-40B4-BE49-F238E27FC236}">
                <a16:creationId xmlns:a16="http://schemas.microsoft.com/office/drawing/2014/main" id="{F5E8EB3C-2623-4D79-8E65-B409F3F630D0}"/>
              </a:ext>
            </a:extLst>
          </p:cNvPr>
          <p:cNvPicPr>
            <a:picLocks noChangeAspect="1"/>
          </p:cNvPicPr>
          <p:nvPr/>
        </p:nvPicPr>
        <p:blipFill>
          <a:blip r:embed="rId3"/>
          <a:stretch>
            <a:fillRect/>
          </a:stretch>
        </p:blipFill>
        <p:spPr>
          <a:xfrm>
            <a:off x="666986" y="499968"/>
            <a:ext cx="3743207" cy="4838700"/>
          </a:xfrm>
          <a:prstGeom prst="rect">
            <a:avLst/>
          </a:prstGeom>
        </p:spPr>
      </p:pic>
      <p:pic>
        <p:nvPicPr>
          <p:cNvPr id="4" name="Image 3">
            <a:extLst>
              <a:ext uri="{FF2B5EF4-FFF2-40B4-BE49-F238E27FC236}">
                <a16:creationId xmlns:a16="http://schemas.microsoft.com/office/drawing/2014/main" id="{E786F2DB-DA08-4819-9047-3491346E7324}"/>
              </a:ext>
            </a:extLst>
          </p:cNvPr>
          <p:cNvPicPr>
            <a:picLocks noChangeAspect="1"/>
          </p:cNvPicPr>
          <p:nvPr/>
        </p:nvPicPr>
        <p:blipFill>
          <a:blip r:embed="rId4"/>
          <a:stretch>
            <a:fillRect/>
          </a:stretch>
        </p:blipFill>
        <p:spPr>
          <a:xfrm>
            <a:off x="4118815" y="2571750"/>
            <a:ext cx="5016165" cy="1999331"/>
          </a:xfrm>
          <a:prstGeom prst="rect">
            <a:avLst/>
          </a:prstGeom>
        </p:spPr>
      </p:pic>
      <p:pic>
        <p:nvPicPr>
          <p:cNvPr id="5" name="Image 4">
            <a:extLst>
              <a:ext uri="{FF2B5EF4-FFF2-40B4-BE49-F238E27FC236}">
                <a16:creationId xmlns:a16="http://schemas.microsoft.com/office/drawing/2014/main" id="{B46185FC-3A9E-4795-A5D6-3CC1CDC046F0}"/>
              </a:ext>
            </a:extLst>
          </p:cNvPr>
          <p:cNvPicPr>
            <a:picLocks noChangeAspect="1"/>
          </p:cNvPicPr>
          <p:nvPr/>
        </p:nvPicPr>
        <p:blipFill>
          <a:blip r:embed="rId5"/>
          <a:stretch>
            <a:fillRect/>
          </a:stretch>
        </p:blipFill>
        <p:spPr>
          <a:xfrm>
            <a:off x="4295539" y="1101344"/>
            <a:ext cx="4662715" cy="2006660"/>
          </a:xfrm>
          <a:prstGeom prst="rect">
            <a:avLst/>
          </a:prstGeom>
        </p:spPr>
      </p:pic>
    </p:spTree>
    <p:extLst>
      <p:ext uri="{BB962C8B-B14F-4D97-AF65-F5344CB8AC3E}">
        <p14:creationId xmlns:p14="http://schemas.microsoft.com/office/powerpoint/2010/main" val="368975268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69F12B3-9701-4CE8-8615-0EA75CC1A363}"/>
              </a:ext>
            </a:extLst>
          </p:cNvPr>
          <p:cNvSpPr/>
          <p:nvPr/>
        </p:nvSpPr>
        <p:spPr>
          <a:xfrm>
            <a:off x="276603" y="233706"/>
            <a:ext cx="5639685" cy="523220"/>
          </a:xfrm>
          <a:prstGeom prst="rect">
            <a:avLst/>
          </a:prstGeom>
          <a:noFill/>
        </p:spPr>
        <p:txBody>
          <a:bodyPr wrap="none" lIns="91440" tIns="45720" rIns="91440" bIns="45720">
            <a:spAutoFit/>
          </a:bodyPr>
          <a:lstStyle/>
          <a:p>
            <a:r>
              <a:rPr lang="fr-FR" sz="2800" b="1" dirty="0"/>
              <a:t>Conclusion &amp; évolutions prévues</a:t>
            </a:r>
          </a:p>
        </p:txBody>
      </p:sp>
      <p:sp>
        <p:nvSpPr>
          <p:cNvPr id="3" name="Rectangle 2">
            <a:extLst>
              <a:ext uri="{FF2B5EF4-FFF2-40B4-BE49-F238E27FC236}">
                <a16:creationId xmlns:a16="http://schemas.microsoft.com/office/drawing/2014/main" id="{69904524-3867-4F67-BAA8-7E3B28598429}"/>
              </a:ext>
            </a:extLst>
          </p:cNvPr>
          <p:cNvSpPr/>
          <p:nvPr/>
        </p:nvSpPr>
        <p:spPr>
          <a:xfrm>
            <a:off x="577515" y="1073966"/>
            <a:ext cx="4572000" cy="1118255"/>
          </a:xfrm>
          <a:prstGeom prst="rect">
            <a:avLst/>
          </a:prstGeom>
        </p:spPr>
        <p:txBody>
          <a:bodyPr>
            <a:spAutoFit/>
          </a:bodyPr>
          <a:lstStyle/>
          <a:p>
            <a:pPr marL="342900" indent="-342900">
              <a:lnSpc>
                <a:spcPts val="2000"/>
              </a:lnSpc>
              <a:buSzPct val="100000"/>
              <a:buChar char="•"/>
            </a:pPr>
            <a:r>
              <a:rPr lang="en-US" dirty="0" err="1"/>
              <a:t>Ajouts</a:t>
            </a:r>
            <a:r>
              <a:rPr lang="en-US" dirty="0"/>
              <a:t> de </a:t>
            </a:r>
            <a:r>
              <a:rPr lang="en-US" dirty="0" err="1"/>
              <a:t>nouvelles</a:t>
            </a:r>
            <a:r>
              <a:rPr lang="en-US" dirty="0"/>
              <a:t> APIs/Widgets </a:t>
            </a:r>
          </a:p>
          <a:p>
            <a:pPr marL="342900" indent="-342900">
              <a:lnSpc>
                <a:spcPts val="2000"/>
              </a:lnSpc>
              <a:buSzPct val="100000"/>
              <a:buChar char="•"/>
            </a:pPr>
            <a:r>
              <a:rPr lang="en-US" dirty="0"/>
              <a:t>Stockage des tokens </a:t>
            </a:r>
            <a:r>
              <a:rPr lang="en-US" dirty="0" err="1"/>
              <a:t>sécurisé</a:t>
            </a:r>
            <a:endParaRPr lang="en-US" dirty="0"/>
          </a:p>
          <a:p>
            <a:pPr marL="342900" indent="-342900">
              <a:lnSpc>
                <a:spcPts val="2000"/>
              </a:lnSpc>
              <a:buSzPct val="100000"/>
              <a:buChar char="•"/>
            </a:pPr>
            <a:r>
              <a:rPr lang="en-US" dirty="0"/>
              <a:t>PWA</a:t>
            </a:r>
          </a:p>
          <a:p>
            <a:pPr marL="342900" indent="-342900">
              <a:lnSpc>
                <a:spcPts val="2000"/>
              </a:lnSpc>
              <a:buSzPct val="100000"/>
              <a:buChar char="•"/>
            </a:pPr>
            <a:r>
              <a:rPr lang="en-US" dirty="0"/>
              <a:t>Migration iOS</a:t>
            </a:r>
          </a:p>
        </p:txBody>
      </p:sp>
    </p:spTree>
    <p:extLst>
      <p:ext uri="{BB962C8B-B14F-4D97-AF65-F5344CB8AC3E}">
        <p14:creationId xmlns:p14="http://schemas.microsoft.com/office/powerpoint/2010/main" val="6862533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274320" y="149629"/>
            <a:ext cx="8229600" cy="731520"/>
          </a:xfrm>
          <a:prstGeom prst="rect">
            <a:avLst/>
          </a:prstGeom>
          <a:noFill/>
          <a:ln/>
        </p:spPr>
        <p:txBody>
          <a:bodyPr wrap="square" rtlCol="0" anchor="ctr"/>
          <a:lstStyle/>
          <a:p>
            <a:pPr marL="0" indent="0">
              <a:buNone/>
            </a:pPr>
            <a:r>
              <a:rPr lang="en-US" sz="2800" b="1" dirty="0"/>
              <a:t>Objectifs</a:t>
            </a:r>
            <a:endParaRPr lang="en-US" sz="2800" dirty="0"/>
          </a:p>
        </p:txBody>
      </p:sp>
      <p:sp>
        <p:nvSpPr>
          <p:cNvPr id="3" name="Text 1"/>
          <p:cNvSpPr/>
          <p:nvPr/>
        </p:nvSpPr>
        <p:spPr>
          <a:xfrm>
            <a:off x="640080" y="1670859"/>
            <a:ext cx="7863840" cy="0"/>
          </a:xfrm>
          <a:prstGeom prst="rect">
            <a:avLst/>
          </a:prstGeom>
          <a:noFill/>
          <a:ln/>
        </p:spPr>
        <p:txBody>
          <a:bodyPr wrap="square" rtlCol="0" anchor="ctr"/>
          <a:lstStyle/>
          <a:p>
            <a:pPr marL="342900" indent="-342900">
              <a:lnSpc>
                <a:spcPts val="2000"/>
              </a:lnSpc>
              <a:buSzPct val="100000"/>
              <a:buChar char="•"/>
            </a:pPr>
            <a:r>
              <a:rPr lang="en-US" sz="1800" dirty="0" err="1"/>
              <a:t>Centralisation</a:t>
            </a:r>
            <a:r>
              <a:rPr lang="en-US" sz="1800" dirty="0"/>
              <a:t> des </a:t>
            </a:r>
            <a:r>
              <a:rPr lang="en-US" sz="1800" dirty="0" err="1"/>
              <a:t>données</a:t>
            </a:r>
            <a:endParaRPr lang="en-US" sz="1800" dirty="0"/>
          </a:p>
          <a:p>
            <a:pPr marL="342900" indent="-342900">
              <a:lnSpc>
                <a:spcPts val="2000"/>
              </a:lnSpc>
              <a:buSzPct val="100000"/>
              <a:buChar char="•"/>
            </a:pPr>
            <a:r>
              <a:rPr lang="en-US" sz="1800" dirty="0" err="1"/>
              <a:t>Personnalisation</a:t>
            </a:r>
            <a:r>
              <a:rPr lang="en-US" sz="1800" dirty="0"/>
              <a:t> de </a:t>
            </a:r>
            <a:r>
              <a:rPr lang="en-US" sz="1800" dirty="0" err="1"/>
              <a:t>l’interface</a:t>
            </a:r>
            <a:endParaRPr lang="en-US" sz="1800" dirty="0"/>
          </a:p>
          <a:p>
            <a:pPr marL="342900" indent="-342900">
              <a:lnSpc>
                <a:spcPts val="2000"/>
              </a:lnSpc>
              <a:buSzPct val="100000"/>
              <a:buChar char="•"/>
            </a:pPr>
            <a:r>
              <a:rPr lang="en-US" sz="1800" dirty="0"/>
              <a:t>Sécurité et </a:t>
            </a:r>
            <a:r>
              <a:rPr lang="en-US" sz="1800" dirty="0" err="1"/>
              <a:t>maintenabilité</a:t>
            </a:r>
            <a:endParaRPr lang="en-US" sz="1800" dirty="0"/>
          </a:p>
          <a:p>
            <a:pPr marL="342900" indent="-342900">
              <a:lnSpc>
                <a:spcPts val="2000"/>
              </a:lnSpc>
              <a:buSzPct val="100000"/>
              <a:buChar char="•"/>
            </a:pPr>
            <a:r>
              <a:rPr lang="en-US" sz="1800" dirty="0" err="1"/>
              <a:t>Accessibilité</a:t>
            </a:r>
            <a:r>
              <a:rPr lang="en-US" sz="1800" dirty="0"/>
              <a:t> </a:t>
            </a:r>
            <a:r>
              <a:rPr lang="en-US" sz="1800" dirty="0" err="1"/>
              <a:t>multiplateforme</a:t>
            </a:r>
            <a:endParaRPr lang="en-US" sz="1800" dirty="0"/>
          </a:p>
          <a:p>
            <a:pPr marL="342900" indent="-342900">
              <a:lnSpc>
                <a:spcPts val="2000"/>
              </a:lnSpc>
              <a:buSzPct val="100000"/>
              <a:buChar char="•"/>
            </a:pPr>
            <a:r>
              <a:rPr lang="en-US" sz="1800" dirty="0"/>
              <a:t>Déploiement via Docker</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291253" y="182880"/>
            <a:ext cx="8229600" cy="731520"/>
          </a:xfrm>
          <a:prstGeom prst="rect">
            <a:avLst/>
          </a:prstGeom>
          <a:noFill/>
          <a:ln/>
        </p:spPr>
        <p:txBody>
          <a:bodyPr wrap="square" rtlCol="0" anchor="ctr"/>
          <a:lstStyle/>
          <a:p>
            <a:pPr marL="0" indent="0">
              <a:buNone/>
            </a:pPr>
            <a:r>
              <a:rPr lang="en-US" sz="2800" b="1" dirty="0"/>
              <a:t>Architecture Globale</a:t>
            </a:r>
            <a:endParaRPr lang="en-US" sz="2800" dirty="0"/>
          </a:p>
        </p:txBody>
      </p:sp>
      <p:sp>
        <p:nvSpPr>
          <p:cNvPr id="3" name="Text 1"/>
          <p:cNvSpPr/>
          <p:nvPr/>
        </p:nvSpPr>
        <p:spPr>
          <a:xfrm>
            <a:off x="640080" y="1662545"/>
            <a:ext cx="7863840" cy="0"/>
          </a:xfrm>
          <a:prstGeom prst="rect">
            <a:avLst/>
          </a:prstGeom>
          <a:noFill/>
          <a:ln/>
        </p:spPr>
        <p:txBody>
          <a:bodyPr wrap="square" rtlCol="0" anchor="ctr"/>
          <a:lstStyle/>
          <a:p>
            <a:pPr marL="342900" indent="-342900">
              <a:lnSpc>
                <a:spcPts val="2000"/>
              </a:lnSpc>
              <a:buSzPct val="100000"/>
              <a:buChar char="•"/>
            </a:pPr>
            <a:r>
              <a:rPr lang="en-US" sz="1800" dirty="0"/>
              <a:t>Frontend: Vue 3 + Vite + Tailwind + </a:t>
            </a:r>
            <a:r>
              <a:rPr lang="en-US" sz="1800" dirty="0" err="1"/>
              <a:t>Pinia</a:t>
            </a:r>
            <a:endParaRPr lang="en-US" sz="1800" dirty="0"/>
          </a:p>
          <a:p>
            <a:pPr marL="342900" indent="-342900">
              <a:lnSpc>
                <a:spcPts val="2000"/>
              </a:lnSpc>
              <a:buSzPct val="100000"/>
              <a:buChar char="•"/>
            </a:pPr>
            <a:r>
              <a:rPr lang="en-US" sz="1800" dirty="0"/>
              <a:t>Backend: Node/Express + MongoDB</a:t>
            </a:r>
          </a:p>
          <a:p>
            <a:pPr marL="342900" indent="-342900">
              <a:lnSpc>
                <a:spcPts val="2000"/>
              </a:lnSpc>
              <a:buSzPct val="100000"/>
              <a:buChar char="•"/>
            </a:pPr>
            <a:r>
              <a:rPr lang="en-US" sz="1800" dirty="0"/>
              <a:t>Caches + APIs externes</a:t>
            </a:r>
          </a:p>
          <a:p>
            <a:pPr marL="342900" indent="-342900">
              <a:lnSpc>
                <a:spcPts val="2000"/>
              </a:lnSpc>
              <a:buSzPct val="100000"/>
              <a:buChar char="•"/>
            </a:pPr>
            <a:r>
              <a:rPr lang="en-US" sz="1800" dirty="0"/>
              <a:t>Conteneurisation: Docker / docker-compose</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2657455-66B9-42E5-AB97-08F0AFC8601C}"/>
              </a:ext>
            </a:extLst>
          </p:cNvPr>
          <p:cNvSpPr/>
          <p:nvPr/>
        </p:nvSpPr>
        <p:spPr>
          <a:xfrm>
            <a:off x="313716" y="340681"/>
            <a:ext cx="6024406" cy="523220"/>
          </a:xfrm>
          <a:prstGeom prst="rect">
            <a:avLst/>
          </a:prstGeom>
        </p:spPr>
        <p:txBody>
          <a:bodyPr wrap="none">
            <a:spAutoFit/>
          </a:bodyPr>
          <a:lstStyle/>
          <a:p>
            <a:r>
              <a:rPr lang="en-US" sz="2800" b="1" dirty="0"/>
              <a:t>Application Programming Interface</a:t>
            </a:r>
            <a:endParaRPr lang="en-US" sz="2800" dirty="0"/>
          </a:p>
        </p:txBody>
      </p:sp>
      <p:sp>
        <p:nvSpPr>
          <p:cNvPr id="3" name="Rectangle 2">
            <a:extLst>
              <a:ext uri="{FF2B5EF4-FFF2-40B4-BE49-F238E27FC236}">
                <a16:creationId xmlns:a16="http://schemas.microsoft.com/office/drawing/2014/main" id="{1719543C-8B8D-483E-8CFE-384AB755862B}"/>
              </a:ext>
            </a:extLst>
          </p:cNvPr>
          <p:cNvSpPr/>
          <p:nvPr/>
        </p:nvSpPr>
        <p:spPr>
          <a:xfrm>
            <a:off x="391426" y="2020708"/>
            <a:ext cx="2037505" cy="83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 name="Rectangle 3">
            <a:extLst>
              <a:ext uri="{FF2B5EF4-FFF2-40B4-BE49-F238E27FC236}">
                <a16:creationId xmlns:a16="http://schemas.microsoft.com/office/drawing/2014/main" id="{C8DBF9B6-781F-4AC2-86EB-4C60A38CB7B0}"/>
              </a:ext>
            </a:extLst>
          </p:cNvPr>
          <p:cNvSpPr/>
          <p:nvPr/>
        </p:nvSpPr>
        <p:spPr>
          <a:xfrm>
            <a:off x="3434511" y="2020708"/>
            <a:ext cx="2037505" cy="83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Rectangle 4">
            <a:extLst>
              <a:ext uri="{FF2B5EF4-FFF2-40B4-BE49-F238E27FC236}">
                <a16:creationId xmlns:a16="http://schemas.microsoft.com/office/drawing/2014/main" id="{09E4FA48-8E75-41F6-BF0F-6BEC9E802195}"/>
              </a:ext>
            </a:extLst>
          </p:cNvPr>
          <p:cNvSpPr/>
          <p:nvPr/>
        </p:nvSpPr>
        <p:spPr>
          <a:xfrm>
            <a:off x="6423101" y="2008126"/>
            <a:ext cx="2037505" cy="83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Rectangle 5">
            <a:extLst>
              <a:ext uri="{FF2B5EF4-FFF2-40B4-BE49-F238E27FC236}">
                <a16:creationId xmlns:a16="http://schemas.microsoft.com/office/drawing/2014/main" id="{B198897F-B497-497C-9B61-18FA8761620E}"/>
              </a:ext>
            </a:extLst>
          </p:cNvPr>
          <p:cNvSpPr/>
          <p:nvPr/>
        </p:nvSpPr>
        <p:spPr>
          <a:xfrm>
            <a:off x="802334" y="2159429"/>
            <a:ext cx="1126800" cy="553998"/>
          </a:xfrm>
          <a:prstGeom prst="rect">
            <a:avLst/>
          </a:prstGeom>
          <a:noFill/>
        </p:spPr>
        <p:txBody>
          <a:bodyPr wrap="square" lIns="91440" tIns="45720" rIns="91440" bIns="45720">
            <a:spAutoFit/>
          </a:bodyPr>
          <a:lstStyle/>
          <a:p>
            <a:pPr algn="ctr"/>
            <a:r>
              <a:rPr lang="fr-FR" sz="1500" b="0" cap="none" spc="0" dirty="0">
                <a:ln w="0"/>
                <a:solidFill>
                  <a:schemeClr val="tx1"/>
                </a:solidFill>
                <a:effectLst>
                  <a:outerShdw blurRad="38100" dist="19050" dir="2700000" algn="tl" rotWithShape="0">
                    <a:schemeClr val="dk1">
                      <a:alpha val="40000"/>
                    </a:schemeClr>
                  </a:outerShdw>
                </a:effectLst>
              </a:rPr>
              <a:t>Fronten</a:t>
            </a:r>
            <a:r>
              <a:rPr lang="fr-FR" sz="1500" dirty="0">
                <a:ln w="0"/>
                <a:effectLst>
                  <a:outerShdw blurRad="38100" dist="19050" dir="2700000" algn="tl" rotWithShape="0">
                    <a:schemeClr val="dk1">
                      <a:alpha val="40000"/>
                    </a:schemeClr>
                  </a:outerShdw>
                </a:effectLst>
              </a:rPr>
              <a:t>d</a:t>
            </a:r>
            <a:endParaRPr lang="fr-FR" sz="1500" b="0" cap="none" spc="0" dirty="0">
              <a:ln w="0"/>
              <a:solidFill>
                <a:schemeClr val="tx1"/>
              </a:solidFill>
              <a:effectLst>
                <a:outerShdw blurRad="38100" dist="19050" dir="2700000" algn="tl" rotWithShape="0">
                  <a:schemeClr val="dk1">
                    <a:alpha val="40000"/>
                  </a:schemeClr>
                </a:outerShdw>
              </a:effectLst>
            </a:endParaRPr>
          </a:p>
          <a:p>
            <a:pPr algn="ctr"/>
            <a:r>
              <a:rPr lang="fr-FR" sz="1500" dirty="0">
                <a:ln w="0"/>
                <a:effectLst>
                  <a:outerShdw blurRad="38100" dist="19050" dir="2700000" algn="tl" rotWithShape="0">
                    <a:schemeClr val="dk1">
                      <a:alpha val="40000"/>
                    </a:schemeClr>
                  </a:outerShdw>
                </a:effectLst>
              </a:rPr>
              <a:t>Req HTTP</a:t>
            </a:r>
            <a:endParaRPr lang="fr-FR" sz="1500" b="0" cap="none" spc="0" dirty="0">
              <a:ln w="0"/>
              <a:solidFill>
                <a:schemeClr val="tx1"/>
              </a:solidFill>
              <a:effectLst>
                <a:outerShdw blurRad="38100" dist="19050" dir="2700000" algn="tl" rotWithShape="0">
                  <a:schemeClr val="dk1">
                    <a:alpha val="40000"/>
                  </a:schemeClr>
                </a:outerShdw>
              </a:effectLst>
            </a:endParaRPr>
          </a:p>
        </p:txBody>
      </p:sp>
      <p:sp>
        <p:nvSpPr>
          <p:cNvPr id="7" name="Rectangle 6">
            <a:extLst>
              <a:ext uri="{FF2B5EF4-FFF2-40B4-BE49-F238E27FC236}">
                <a16:creationId xmlns:a16="http://schemas.microsoft.com/office/drawing/2014/main" id="{6D6D6D19-944C-4973-818F-2469E1FCA679}"/>
              </a:ext>
            </a:extLst>
          </p:cNvPr>
          <p:cNvSpPr/>
          <p:nvPr/>
        </p:nvSpPr>
        <p:spPr>
          <a:xfrm>
            <a:off x="3751699" y="2224272"/>
            <a:ext cx="1348635" cy="646331"/>
          </a:xfrm>
          <a:prstGeom prst="rect">
            <a:avLst/>
          </a:prstGeom>
          <a:noFill/>
        </p:spPr>
        <p:txBody>
          <a:bodyPr wrap="square" lIns="91440" tIns="45720" rIns="91440" bIns="45720">
            <a:spAutoFit/>
          </a:bodyPr>
          <a:lstStyle/>
          <a:p>
            <a:pPr algn="ctr"/>
            <a:r>
              <a:rPr lang="fr-FR" b="0" cap="none" spc="0" dirty="0">
                <a:ln w="0"/>
                <a:solidFill>
                  <a:schemeClr val="tx1"/>
                </a:solidFill>
                <a:effectLst>
                  <a:outerShdw blurRad="38100" dist="19050" dir="2700000" algn="tl" rotWithShape="0">
                    <a:schemeClr val="dk1">
                      <a:alpha val="40000"/>
                    </a:schemeClr>
                  </a:outerShdw>
                </a:effectLst>
              </a:rPr>
              <a:t>Backend</a:t>
            </a:r>
          </a:p>
          <a:p>
            <a:pPr algn="ctr"/>
            <a:endParaRPr lang="fr-FR" b="0" cap="none" spc="0" dirty="0">
              <a:ln w="0"/>
              <a:solidFill>
                <a:schemeClr val="tx1"/>
              </a:solidFill>
              <a:effectLst>
                <a:outerShdw blurRad="38100" dist="19050" dir="2700000" algn="tl" rotWithShape="0">
                  <a:schemeClr val="dk1">
                    <a:alpha val="40000"/>
                  </a:schemeClr>
                </a:outerShdw>
              </a:effectLst>
            </a:endParaRPr>
          </a:p>
        </p:txBody>
      </p:sp>
      <p:sp>
        <p:nvSpPr>
          <p:cNvPr id="8" name="Rectangle 7">
            <a:extLst>
              <a:ext uri="{FF2B5EF4-FFF2-40B4-BE49-F238E27FC236}">
                <a16:creationId xmlns:a16="http://schemas.microsoft.com/office/drawing/2014/main" id="{0169DBF0-707C-4B45-A160-E5E2908495B2}"/>
              </a:ext>
            </a:extLst>
          </p:cNvPr>
          <p:cNvSpPr/>
          <p:nvPr/>
        </p:nvSpPr>
        <p:spPr>
          <a:xfrm>
            <a:off x="6602472" y="2239180"/>
            <a:ext cx="1639962" cy="369332"/>
          </a:xfrm>
          <a:prstGeom prst="rect">
            <a:avLst/>
          </a:prstGeom>
          <a:noFill/>
        </p:spPr>
        <p:txBody>
          <a:bodyPr wrap="square" lIns="91440" tIns="45720" rIns="91440" bIns="45720">
            <a:spAutoFit/>
          </a:bodyPr>
          <a:lstStyle/>
          <a:p>
            <a:pPr algn="ctr"/>
            <a:r>
              <a:rPr lang="fr-FR" b="0" cap="none" spc="0" dirty="0">
                <a:ln w="0"/>
                <a:solidFill>
                  <a:schemeClr val="tx1"/>
                </a:solidFill>
                <a:effectLst>
                  <a:outerShdw blurRad="38100" dist="19050" dir="2700000" algn="tl" rotWithShape="0">
                    <a:schemeClr val="dk1">
                      <a:alpha val="40000"/>
                    </a:schemeClr>
                  </a:outerShdw>
                </a:effectLst>
              </a:rPr>
              <a:t>Api externes</a:t>
            </a:r>
          </a:p>
        </p:txBody>
      </p:sp>
      <p:cxnSp>
        <p:nvCxnSpPr>
          <p:cNvPr id="10" name="Connecteur droit avec flèche 9">
            <a:extLst>
              <a:ext uri="{FF2B5EF4-FFF2-40B4-BE49-F238E27FC236}">
                <a16:creationId xmlns:a16="http://schemas.microsoft.com/office/drawing/2014/main" id="{52D95028-ADC9-4D7C-AFB4-290DE32FA9DC}"/>
              </a:ext>
            </a:extLst>
          </p:cNvPr>
          <p:cNvCxnSpPr>
            <a:cxnSpLocks/>
          </p:cNvCxnSpPr>
          <p:nvPr/>
        </p:nvCxnSpPr>
        <p:spPr>
          <a:xfrm>
            <a:off x="2428929" y="2302204"/>
            <a:ext cx="100558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Connecteur droit avec flèche 10">
            <a:extLst>
              <a:ext uri="{FF2B5EF4-FFF2-40B4-BE49-F238E27FC236}">
                <a16:creationId xmlns:a16="http://schemas.microsoft.com/office/drawing/2014/main" id="{084C8DA8-32E8-44D5-B4F6-BD42502F31F6}"/>
              </a:ext>
            </a:extLst>
          </p:cNvPr>
          <p:cNvCxnSpPr>
            <a:cxnSpLocks/>
          </p:cNvCxnSpPr>
          <p:nvPr/>
        </p:nvCxnSpPr>
        <p:spPr>
          <a:xfrm>
            <a:off x="5472016" y="2302204"/>
            <a:ext cx="95108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Connecteur droit avec flèche 22">
            <a:extLst>
              <a:ext uri="{FF2B5EF4-FFF2-40B4-BE49-F238E27FC236}">
                <a16:creationId xmlns:a16="http://schemas.microsoft.com/office/drawing/2014/main" id="{5F7EA703-E535-42E7-868D-5F41BEE03252}"/>
              </a:ext>
            </a:extLst>
          </p:cNvPr>
          <p:cNvCxnSpPr>
            <a:cxnSpLocks/>
          </p:cNvCxnSpPr>
          <p:nvPr/>
        </p:nvCxnSpPr>
        <p:spPr>
          <a:xfrm>
            <a:off x="6423104" y="2623465"/>
            <a:ext cx="12438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Connecteur droit avec flèche 23">
            <a:extLst>
              <a:ext uri="{FF2B5EF4-FFF2-40B4-BE49-F238E27FC236}">
                <a16:creationId xmlns:a16="http://schemas.microsoft.com/office/drawing/2014/main" id="{0A8112E0-52BB-4FCA-A25F-042CC9EC25DC}"/>
              </a:ext>
            </a:extLst>
          </p:cNvPr>
          <p:cNvCxnSpPr>
            <a:cxnSpLocks/>
          </p:cNvCxnSpPr>
          <p:nvPr/>
        </p:nvCxnSpPr>
        <p:spPr>
          <a:xfrm>
            <a:off x="3434513" y="2608512"/>
            <a:ext cx="13027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Connecteur droit avec flèche 45">
            <a:extLst>
              <a:ext uri="{FF2B5EF4-FFF2-40B4-BE49-F238E27FC236}">
                <a16:creationId xmlns:a16="http://schemas.microsoft.com/office/drawing/2014/main" id="{EFAFCA61-0B9B-46A8-98C7-E800F7575621}"/>
              </a:ext>
            </a:extLst>
          </p:cNvPr>
          <p:cNvCxnSpPr/>
          <p:nvPr/>
        </p:nvCxnSpPr>
        <p:spPr>
          <a:xfrm flipH="1">
            <a:off x="2428929" y="2571750"/>
            <a:ext cx="1005580" cy="0"/>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47" name="Connecteur droit avec flèche 46">
            <a:extLst>
              <a:ext uri="{FF2B5EF4-FFF2-40B4-BE49-F238E27FC236}">
                <a16:creationId xmlns:a16="http://schemas.microsoft.com/office/drawing/2014/main" id="{85F463C0-2ABF-48E7-8A38-06157C9519DA}"/>
              </a:ext>
            </a:extLst>
          </p:cNvPr>
          <p:cNvCxnSpPr/>
          <p:nvPr/>
        </p:nvCxnSpPr>
        <p:spPr>
          <a:xfrm flipH="1">
            <a:off x="5479716" y="2623465"/>
            <a:ext cx="1005580" cy="0"/>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587279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5">
    <p:bg>
      <p:bgPr>
        <a:gradFill flip="none" rotWithShape="1">
          <a:gsLst>
            <a:gs pos="0">
              <a:schemeClr val="bg1">
                <a:tint val="90000"/>
                <a:lumMod val="110000"/>
              </a:schemeClr>
            </a:gs>
            <a:gs pos="100000">
              <a:schemeClr val="bg1">
                <a:shade val="94000"/>
                <a:lumMod val="96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2" name="Text 0"/>
          <p:cNvSpPr/>
          <p:nvPr/>
        </p:nvSpPr>
        <p:spPr>
          <a:xfrm>
            <a:off x="191193" y="163483"/>
            <a:ext cx="8229600" cy="731520"/>
          </a:xfrm>
          <a:prstGeom prst="rect">
            <a:avLst/>
          </a:prstGeom>
          <a:noFill/>
          <a:ln/>
        </p:spPr>
        <p:txBody>
          <a:bodyPr wrap="square" rtlCol="0" anchor="ctr"/>
          <a:lstStyle/>
          <a:p>
            <a:pPr marL="0" indent="0">
              <a:buNone/>
            </a:pPr>
            <a:r>
              <a:rPr lang="en-US" sz="2800" b="1" dirty="0"/>
              <a:t>Flux </a:t>
            </a:r>
            <a:r>
              <a:rPr lang="en-US" sz="2800" b="1" dirty="0" err="1"/>
              <a:t>d'Authentification</a:t>
            </a:r>
            <a:endParaRPr lang="en-US" sz="2800" dirty="0"/>
          </a:p>
        </p:txBody>
      </p:sp>
      <p:sp>
        <p:nvSpPr>
          <p:cNvPr id="3" name="Text 1"/>
          <p:cNvSpPr/>
          <p:nvPr/>
        </p:nvSpPr>
        <p:spPr>
          <a:xfrm>
            <a:off x="556953" y="1820487"/>
            <a:ext cx="7863840" cy="0"/>
          </a:xfrm>
          <a:prstGeom prst="rect">
            <a:avLst/>
          </a:prstGeom>
          <a:noFill/>
          <a:ln/>
        </p:spPr>
        <p:txBody>
          <a:bodyPr wrap="square" rtlCol="0" anchor="ctr"/>
          <a:lstStyle/>
          <a:p>
            <a:pPr marL="342900" indent="-342900">
              <a:lnSpc>
                <a:spcPts val="2000"/>
              </a:lnSpc>
              <a:buSzPct val="100000"/>
              <a:buChar char="•"/>
            </a:pPr>
            <a:r>
              <a:rPr lang="en-US" dirty="0"/>
              <a:t>Register / Login (JWT)</a:t>
            </a:r>
          </a:p>
          <a:p>
            <a:pPr marL="342900" indent="-342900">
              <a:lnSpc>
                <a:spcPts val="2000"/>
              </a:lnSpc>
              <a:buSzPct val="100000"/>
              <a:buChar char="•"/>
            </a:pPr>
            <a:r>
              <a:rPr lang="en-US" dirty="0"/>
              <a:t>OAuth2 Gmail </a:t>
            </a:r>
          </a:p>
          <a:p>
            <a:pPr marL="342900" indent="-342900">
              <a:lnSpc>
                <a:spcPts val="2000"/>
              </a:lnSpc>
              <a:buSzPct val="100000"/>
              <a:buChar char="•"/>
            </a:pPr>
            <a:r>
              <a:rPr lang="en-US" dirty="0"/>
              <a:t>CORS</a:t>
            </a:r>
          </a:p>
          <a:p>
            <a:pPr>
              <a:lnSpc>
                <a:spcPts val="2000"/>
              </a:lnSpc>
              <a:buSzPct val="100000"/>
            </a:pPr>
            <a:endParaRPr lang="en-US" dirty="0"/>
          </a:p>
          <a:p>
            <a:pPr marL="342900" indent="-342900">
              <a:lnSpc>
                <a:spcPts val="2000"/>
              </a:lnSpc>
              <a:buSzPct val="100000"/>
              <a:buChar char="•"/>
            </a:pPr>
            <a:endParaRPr 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238B6E-B1BC-4F54-8512-2E492365A4DB}"/>
              </a:ext>
            </a:extLst>
          </p:cNvPr>
          <p:cNvSpPr/>
          <p:nvPr/>
        </p:nvSpPr>
        <p:spPr>
          <a:xfrm>
            <a:off x="190672" y="330447"/>
            <a:ext cx="4381328" cy="523220"/>
          </a:xfrm>
          <a:prstGeom prst="rect">
            <a:avLst/>
          </a:prstGeom>
          <a:noFill/>
        </p:spPr>
        <p:txBody>
          <a:bodyPr wrap="none" lIns="91440" tIns="45720" rIns="91440" bIns="45720">
            <a:spAutoFit/>
          </a:bodyPr>
          <a:lstStyle/>
          <a:p>
            <a:pPr algn="ctr"/>
            <a:r>
              <a:rPr lang="fr-FR" sz="2800" b="1" dirty="0">
                <a:ln w="0"/>
                <a:effectLst>
                  <a:outerShdw blurRad="38100" dist="19050" dir="2700000" algn="tl" rotWithShape="0">
                    <a:schemeClr val="dk1">
                      <a:alpha val="40000"/>
                    </a:schemeClr>
                  </a:outerShdw>
                </a:effectLst>
              </a:rPr>
              <a:t>Schéma </a:t>
            </a:r>
            <a:r>
              <a:rPr lang="fr-FR" sz="2800" b="1" dirty="0" err="1">
                <a:ln w="0"/>
                <a:effectLst>
                  <a:outerShdw blurRad="38100" dist="19050" dir="2700000" algn="tl" rotWithShape="0">
                    <a:schemeClr val="dk1">
                      <a:alpha val="40000"/>
                    </a:schemeClr>
                  </a:outerShdw>
                </a:effectLst>
              </a:rPr>
              <a:t>mongoose</a:t>
            </a:r>
            <a:r>
              <a:rPr lang="fr-FR" sz="2800" b="1" dirty="0">
                <a:ln w="0"/>
                <a:effectLst>
                  <a:outerShdw blurRad="38100" dist="19050" dir="2700000" algn="tl" rotWithShape="0">
                    <a:schemeClr val="dk1">
                      <a:alpha val="40000"/>
                    </a:schemeClr>
                  </a:outerShdw>
                </a:effectLst>
              </a:rPr>
              <a:t> (User)</a:t>
            </a:r>
            <a:endParaRPr lang="fr-FR" sz="2800" b="1" cap="none" spc="0" dirty="0">
              <a:ln w="0"/>
              <a:solidFill>
                <a:schemeClr val="tx1"/>
              </a:solidFill>
              <a:effectLst>
                <a:outerShdw blurRad="38100" dist="19050" dir="2700000" algn="tl" rotWithShape="0">
                  <a:schemeClr val="dk1">
                    <a:alpha val="40000"/>
                  </a:schemeClr>
                </a:outerShdw>
              </a:effectLst>
            </a:endParaRPr>
          </a:p>
        </p:txBody>
      </p:sp>
      <p:pic>
        <p:nvPicPr>
          <p:cNvPr id="3" name="Image 2">
            <a:extLst>
              <a:ext uri="{FF2B5EF4-FFF2-40B4-BE49-F238E27FC236}">
                <a16:creationId xmlns:a16="http://schemas.microsoft.com/office/drawing/2014/main" id="{60C998B3-AE43-403A-A97C-671D86960EED}"/>
              </a:ext>
            </a:extLst>
          </p:cNvPr>
          <p:cNvPicPr>
            <a:picLocks noChangeAspect="1"/>
          </p:cNvPicPr>
          <p:nvPr/>
        </p:nvPicPr>
        <p:blipFill>
          <a:blip r:embed="rId3"/>
          <a:stretch>
            <a:fillRect/>
          </a:stretch>
        </p:blipFill>
        <p:spPr>
          <a:xfrm>
            <a:off x="4466201" y="-122329"/>
            <a:ext cx="4858936" cy="5388158"/>
          </a:xfrm>
          <a:prstGeom prst="rect">
            <a:avLst/>
          </a:prstGeom>
        </p:spPr>
      </p:pic>
      <p:pic>
        <p:nvPicPr>
          <p:cNvPr id="4" name="Image 3">
            <a:extLst>
              <a:ext uri="{FF2B5EF4-FFF2-40B4-BE49-F238E27FC236}">
                <a16:creationId xmlns:a16="http://schemas.microsoft.com/office/drawing/2014/main" id="{A210324F-ACC1-4470-8E17-BBA432B21D91}"/>
              </a:ext>
            </a:extLst>
          </p:cNvPr>
          <p:cNvPicPr>
            <a:picLocks noChangeAspect="1"/>
          </p:cNvPicPr>
          <p:nvPr/>
        </p:nvPicPr>
        <p:blipFill>
          <a:blip r:embed="rId4"/>
          <a:stretch>
            <a:fillRect/>
          </a:stretch>
        </p:blipFill>
        <p:spPr>
          <a:xfrm>
            <a:off x="-300535" y="1101532"/>
            <a:ext cx="5363742" cy="3242718"/>
          </a:xfrm>
          <a:prstGeom prst="rect">
            <a:avLst/>
          </a:prstGeom>
        </p:spPr>
      </p:pic>
    </p:spTree>
    <p:extLst>
      <p:ext uri="{BB962C8B-B14F-4D97-AF65-F5344CB8AC3E}">
        <p14:creationId xmlns:p14="http://schemas.microsoft.com/office/powerpoint/2010/main" val="12480158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BB990CF-0346-4371-A2B3-EA19399372DA}"/>
              </a:ext>
            </a:extLst>
          </p:cNvPr>
          <p:cNvSpPr/>
          <p:nvPr/>
        </p:nvSpPr>
        <p:spPr>
          <a:xfrm>
            <a:off x="148856" y="138672"/>
            <a:ext cx="3259227" cy="523220"/>
          </a:xfrm>
          <a:prstGeom prst="rect">
            <a:avLst/>
          </a:prstGeom>
          <a:noFill/>
        </p:spPr>
        <p:txBody>
          <a:bodyPr wrap="none" lIns="91440" tIns="45720" rIns="91440" bIns="45720">
            <a:spAutoFit/>
          </a:bodyPr>
          <a:lstStyle/>
          <a:p>
            <a:pPr algn="ctr"/>
            <a:r>
              <a:rPr lang="fr-FR" sz="2800" b="1" cap="none" spc="0" dirty="0">
                <a:ln w="0"/>
                <a:solidFill>
                  <a:schemeClr val="tx1"/>
                </a:solidFill>
                <a:effectLst>
                  <a:outerShdw blurRad="38100" dist="19050" dir="2700000" algn="tl" rotWithShape="0">
                    <a:schemeClr val="dk1">
                      <a:alpha val="40000"/>
                    </a:schemeClr>
                  </a:outerShdw>
                </a:effectLst>
              </a:rPr>
              <a:t>Login (côté client)</a:t>
            </a:r>
          </a:p>
        </p:txBody>
      </p:sp>
      <p:pic>
        <p:nvPicPr>
          <p:cNvPr id="8" name="Image 7">
            <a:extLst>
              <a:ext uri="{FF2B5EF4-FFF2-40B4-BE49-F238E27FC236}">
                <a16:creationId xmlns:a16="http://schemas.microsoft.com/office/drawing/2014/main" id="{16488C73-357C-435E-99A5-70374838D37E}"/>
              </a:ext>
            </a:extLst>
          </p:cNvPr>
          <p:cNvPicPr>
            <a:picLocks noChangeAspect="1"/>
          </p:cNvPicPr>
          <p:nvPr/>
        </p:nvPicPr>
        <p:blipFill>
          <a:blip r:embed="rId3"/>
          <a:stretch>
            <a:fillRect/>
          </a:stretch>
        </p:blipFill>
        <p:spPr>
          <a:xfrm>
            <a:off x="-89270" y="1480453"/>
            <a:ext cx="5137519" cy="1625352"/>
          </a:xfrm>
          <a:prstGeom prst="rect">
            <a:avLst/>
          </a:prstGeom>
        </p:spPr>
      </p:pic>
      <p:pic>
        <p:nvPicPr>
          <p:cNvPr id="9" name="Image 8">
            <a:extLst>
              <a:ext uri="{FF2B5EF4-FFF2-40B4-BE49-F238E27FC236}">
                <a16:creationId xmlns:a16="http://schemas.microsoft.com/office/drawing/2014/main" id="{2340E28B-F5C0-4150-A150-9E25B6A3FF4D}"/>
              </a:ext>
            </a:extLst>
          </p:cNvPr>
          <p:cNvPicPr>
            <a:picLocks noChangeAspect="1"/>
          </p:cNvPicPr>
          <p:nvPr/>
        </p:nvPicPr>
        <p:blipFill>
          <a:blip r:embed="rId4"/>
          <a:stretch>
            <a:fillRect/>
          </a:stretch>
        </p:blipFill>
        <p:spPr>
          <a:xfrm>
            <a:off x="4572000" y="-308512"/>
            <a:ext cx="4587493" cy="5760523"/>
          </a:xfrm>
          <a:prstGeom prst="rect">
            <a:avLst/>
          </a:prstGeom>
        </p:spPr>
      </p:pic>
    </p:spTree>
    <p:extLst>
      <p:ext uri="{BB962C8B-B14F-4D97-AF65-F5344CB8AC3E}">
        <p14:creationId xmlns:p14="http://schemas.microsoft.com/office/powerpoint/2010/main" val="18039440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88A6BE4-C73E-4D28-90C9-D432CFE0BDF6}"/>
              </a:ext>
            </a:extLst>
          </p:cNvPr>
          <p:cNvSpPr/>
          <p:nvPr/>
        </p:nvSpPr>
        <p:spPr>
          <a:xfrm>
            <a:off x="115991" y="197558"/>
            <a:ext cx="3576620" cy="523220"/>
          </a:xfrm>
          <a:prstGeom prst="rect">
            <a:avLst/>
          </a:prstGeom>
        </p:spPr>
        <p:txBody>
          <a:bodyPr wrap="none">
            <a:spAutoFit/>
          </a:bodyPr>
          <a:lstStyle/>
          <a:p>
            <a:pPr algn="ctr"/>
            <a:r>
              <a:rPr lang="fr-FR" sz="2800" b="1" dirty="0">
                <a:ln w="0"/>
                <a:effectLst>
                  <a:outerShdw blurRad="38100" dist="19050" dir="2700000" algn="tl" rotWithShape="0">
                    <a:schemeClr val="dk1">
                      <a:alpha val="40000"/>
                    </a:schemeClr>
                  </a:outerShdw>
                </a:effectLst>
              </a:rPr>
              <a:t>Login (côté serveur)</a:t>
            </a:r>
          </a:p>
        </p:txBody>
      </p:sp>
      <p:pic>
        <p:nvPicPr>
          <p:cNvPr id="7" name="Image 6">
            <a:extLst>
              <a:ext uri="{FF2B5EF4-FFF2-40B4-BE49-F238E27FC236}">
                <a16:creationId xmlns:a16="http://schemas.microsoft.com/office/drawing/2014/main" id="{C749E2B6-E1C7-4657-AC0F-560E0F6930DC}"/>
              </a:ext>
            </a:extLst>
          </p:cNvPr>
          <p:cNvPicPr>
            <a:picLocks noChangeAspect="1"/>
          </p:cNvPicPr>
          <p:nvPr/>
        </p:nvPicPr>
        <p:blipFill>
          <a:blip r:embed="rId3"/>
          <a:stretch>
            <a:fillRect/>
          </a:stretch>
        </p:blipFill>
        <p:spPr>
          <a:xfrm>
            <a:off x="4058840" y="459168"/>
            <a:ext cx="5085160" cy="4786033"/>
          </a:xfrm>
          <a:prstGeom prst="rect">
            <a:avLst/>
          </a:prstGeom>
        </p:spPr>
      </p:pic>
      <p:pic>
        <p:nvPicPr>
          <p:cNvPr id="3" name="Image 2">
            <a:extLst>
              <a:ext uri="{FF2B5EF4-FFF2-40B4-BE49-F238E27FC236}">
                <a16:creationId xmlns:a16="http://schemas.microsoft.com/office/drawing/2014/main" id="{2FC4CDA2-9033-441B-A9F1-7043E63020BC}"/>
              </a:ext>
            </a:extLst>
          </p:cNvPr>
          <p:cNvPicPr>
            <a:picLocks noChangeAspect="1"/>
          </p:cNvPicPr>
          <p:nvPr/>
        </p:nvPicPr>
        <p:blipFill>
          <a:blip r:embed="rId4"/>
          <a:stretch>
            <a:fillRect/>
          </a:stretch>
        </p:blipFill>
        <p:spPr>
          <a:xfrm>
            <a:off x="438650" y="459168"/>
            <a:ext cx="3765212" cy="4980632"/>
          </a:xfrm>
          <a:prstGeom prst="rect">
            <a:avLst/>
          </a:prstGeom>
        </p:spPr>
      </p:pic>
    </p:spTree>
    <p:extLst>
      <p:ext uri="{BB962C8B-B14F-4D97-AF65-F5344CB8AC3E}">
        <p14:creationId xmlns:p14="http://schemas.microsoft.com/office/powerpoint/2010/main" val="3391161279"/>
      </p:ext>
    </p:extLst>
  </p:cSld>
  <p:clrMapOvr>
    <a:masterClrMapping/>
  </p:clrMapOvr>
</p:sld>
</file>

<file path=ppt/theme/theme1.xml><?xml version="1.0" encoding="utf-8"?>
<a:theme xmlns:a="http://schemas.openxmlformats.org/drawingml/2006/main" name="Facette">
  <a:themeElements>
    <a:clrScheme name="Violet">
      <a:dk1>
        <a:sysClr val="windowText" lastClr="000000"/>
      </a:dk1>
      <a:lt1>
        <a:sysClr val="window" lastClr="FFFFFF"/>
      </a:lt1>
      <a:dk2>
        <a:srgbClr val="373545"/>
      </a:dk2>
      <a:lt2>
        <a:srgbClr val="DCD8DC"/>
      </a:lt2>
      <a:accent1>
        <a:srgbClr val="AD84C6"/>
      </a:accent1>
      <a:accent2>
        <a:srgbClr val="8784C7"/>
      </a:accent2>
      <a:accent3>
        <a:srgbClr val="5D739A"/>
      </a:accent3>
      <a:accent4>
        <a:srgbClr val="6997AF"/>
      </a:accent4>
      <a:accent5>
        <a:srgbClr val="84ACB6"/>
      </a:accent5>
      <a:accent6>
        <a:srgbClr val="6F8183"/>
      </a:accent6>
      <a:hlink>
        <a:srgbClr val="69A020"/>
      </a:hlink>
      <a:folHlink>
        <a:srgbClr val="8C8C8C"/>
      </a:folHlink>
    </a:clrScheme>
    <a:fontScheme name="Facette">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te">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11392</TotalTime>
  <Words>3513</Words>
  <Application>Microsoft Office PowerPoint</Application>
  <PresentationFormat>Affichage à l'écran (16:9)</PresentationFormat>
  <Paragraphs>326</Paragraphs>
  <Slides>28</Slides>
  <Notes>26</Notes>
  <HiddenSlides>0</HiddenSlides>
  <MMClips>0</MMClips>
  <ScaleCrop>false</ScaleCrop>
  <HeadingPairs>
    <vt:vector size="6" baseType="variant">
      <vt:variant>
        <vt:lpstr>Polices utilisées</vt:lpstr>
      </vt:variant>
      <vt:variant>
        <vt:i4>4</vt:i4>
      </vt:variant>
      <vt:variant>
        <vt:lpstr>Thème</vt:lpstr>
      </vt:variant>
      <vt:variant>
        <vt:i4>1</vt:i4>
      </vt:variant>
      <vt:variant>
        <vt:lpstr>Titres des diapositives</vt:lpstr>
      </vt:variant>
      <vt:variant>
        <vt:i4>28</vt:i4>
      </vt:variant>
    </vt:vector>
  </HeadingPairs>
  <TitlesOfParts>
    <vt:vector size="33" baseType="lpstr">
      <vt:lpstr>Arial</vt:lpstr>
      <vt:lpstr>Calibri</vt:lpstr>
      <vt:lpstr>Trebuchet MS</vt:lpstr>
      <vt:lpstr>Wingdings 3</vt:lpstr>
      <vt:lpstr>Facette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Stagiaire</cp:lastModifiedBy>
  <cp:revision>100</cp:revision>
  <dcterms:created xsi:type="dcterms:W3CDTF">2025-09-16T07:14:48Z</dcterms:created>
  <dcterms:modified xsi:type="dcterms:W3CDTF">2025-09-25T14:12:03Z</dcterms:modified>
</cp:coreProperties>
</file>